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50"/>
  </p:notesMasterIdLst>
  <p:sldIdLst>
    <p:sldId id="517" r:id="rId5"/>
    <p:sldId id="406" r:id="rId6"/>
    <p:sldId id="516" r:id="rId7"/>
    <p:sldId id="450" r:id="rId8"/>
    <p:sldId id="519" r:id="rId9"/>
    <p:sldId id="520" r:id="rId10"/>
    <p:sldId id="521" r:id="rId11"/>
    <p:sldId id="522" r:id="rId12"/>
    <p:sldId id="523" r:id="rId13"/>
    <p:sldId id="524" r:id="rId14"/>
    <p:sldId id="525" r:id="rId15"/>
    <p:sldId id="526" r:id="rId16"/>
    <p:sldId id="527" r:id="rId17"/>
    <p:sldId id="528" r:id="rId18"/>
    <p:sldId id="529" r:id="rId19"/>
    <p:sldId id="530" r:id="rId20"/>
    <p:sldId id="531" r:id="rId21"/>
    <p:sldId id="532" r:id="rId22"/>
    <p:sldId id="533" r:id="rId23"/>
    <p:sldId id="534" r:id="rId24"/>
    <p:sldId id="535" r:id="rId25"/>
    <p:sldId id="536" r:id="rId26"/>
    <p:sldId id="537" r:id="rId27"/>
    <p:sldId id="538" r:id="rId28"/>
    <p:sldId id="539" r:id="rId29"/>
    <p:sldId id="541" r:id="rId30"/>
    <p:sldId id="542" r:id="rId31"/>
    <p:sldId id="543" r:id="rId32"/>
    <p:sldId id="544" r:id="rId33"/>
    <p:sldId id="545" r:id="rId34"/>
    <p:sldId id="546" r:id="rId35"/>
    <p:sldId id="547" r:id="rId36"/>
    <p:sldId id="548" r:id="rId37"/>
    <p:sldId id="549" r:id="rId38"/>
    <p:sldId id="550" r:id="rId39"/>
    <p:sldId id="551" r:id="rId40"/>
    <p:sldId id="552" r:id="rId41"/>
    <p:sldId id="553" r:id="rId42"/>
    <p:sldId id="554" r:id="rId43"/>
    <p:sldId id="557" r:id="rId44"/>
    <p:sldId id="558" r:id="rId45"/>
    <p:sldId id="559" r:id="rId46"/>
    <p:sldId id="556" r:id="rId47"/>
    <p:sldId id="555" r:id="rId48"/>
    <p:sldId id="490" r:id="rId49"/>
  </p:sldIdLst>
  <p:sldSz cx="12192000" cy="6858000"/>
  <p:notesSz cx="6858000" cy="9144000"/>
  <p:embeddedFontLst>
    <p:embeddedFont>
      <p:font typeface="Bahnschrift Condensed" panose="020B0502040204020203" pitchFamily="34" charset="0"/>
      <p:regular r:id="rId51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CHANEY" panose="00000500000000000000" pitchFamily="50" charset="0"/>
      <p:regular r:id="rId59"/>
    </p:embeddedFont>
    <p:embeddedFont>
      <p:font typeface="CHANEY Extended" panose="00000505000000000000" pitchFamily="50" charset="0"/>
      <p:regular r:id="rId60"/>
    </p:embeddedFont>
    <p:embeddedFont>
      <p:font typeface="Heebo" pitchFamily="2" charset="-79"/>
      <p:regular r:id="rId61"/>
      <p:bold r:id="rId62"/>
    </p:embeddedFont>
    <p:embeddedFont>
      <p:font typeface="Typewriter Elite MT" panose="02070309020205020404" pitchFamily="49" charset="0"/>
      <p:regular r:id="rId6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adas" id="{6808E79B-0346-D543-A5E3-D799C8EF5FCA}">
          <p14:sldIdLst>
            <p14:sldId id="517"/>
            <p14:sldId id="406"/>
            <p14:sldId id="516"/>
            <p14:sldId id="450"/>
            <p14:sldId id="519"/>
            <p14:sldId id="520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  <p14:sldId id="536"/>
            <p14:sldId id="537"/>
            <p14:sldId id="538"/>
            <p14:sldId id="539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  <p14:sldId id="552"/>
            <p14:sldId id="553"/>
            <p14:sldId id="554"/>
            <p14:sldId id="557"/>
            <p14:sldId id="558"/>
            <p14:sldId id="559"/>
            <p14:sldId id="556"/>
            <p14:sldId id="555"/>
          </p14:sldIdLst>
        </p14:section>
        <p14:section name="Portadillas" id="{16D34916-D71B-4F49-9F73-148A303C2CE8}">
          <p14:sldIdLst/>
        </p14:section>
        <p14:section name="Destacados" id="{176DE93E-2F13-F848-85FB-D2DA43511515}">
          <p14:sldIdLst/>
        </p14:section>
        <p14:section name="Jerarquías, textos y gráficos" id="{472BE48D-74B9-6341-AB0B-ACC4C5C57C06}">
          <p14:sldIdLst/>
        </p14:section>
        <p14:section name="Cierre" id="{0ECC456C-949F-9547-B97E-1AB74B46F152}">
          <p14:sldIdLst>
            <p14:sldId id="490"/>
          </p14:sldIdLst>
        </p14:section>
      </p14:sectionLst>
    </p:ext>
    <p:ext uri="{EFAFB233-063F-42B5-8137-9DF3F51BA10A}">
      <p15:sldGuideLst xmlns:p15="http://schemas.microsoft.com/office/powerpoint/2012/main">
        <p15:guide id="8" orient="horz" pos="3521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0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EE8"/>
    <a:srgbClr val="FAFE03"/>
    <a:srgbClr val="F4B183"/>
    <a:srgbClr val="000000"/>
    <a:srgbClr val="6C27F8"/>
    <a:srgbClr val="F00B9A"/>
    <a:srgbClr val="00E700"/>
    <a:srgbClr val="F2F2F2"/>
    <a:srgbClr val="AE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65"/>
    <p:restoredTop sz="95675" autoAdjust="0"/>
  </p:normalViewPr>
  <p:slideViewPr>
    <p:cSldViewPr snapToGrid="0" snapToObjects="1" showGuides="1">
      <p:cViewPr varScale="1">
        <p:scale>
          <a:sx n="85" d="100"/>
          <a:sy n="85" d="100"/>
        </p:scale>
        <p:origin x="60" y="60"/>
      </p:cViewPr>
      <p:guideLst>
        <p:guide orient="horz" pos="3521"/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6.fntdata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9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4.fntdata"/><Relationship Id="rId6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59EB9-2905-6F4A-A75B-207ECCB61797}" type="datetimeFigureOut">
              <a:rPr lang="es-ES" smtClean="0"/>
              <a:t>25/01/2022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4D405-1DA5-9742-918B-1F353FC9825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14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solidFill>
                  <a:srgbClr val="444444"/>
                </a:solidFill>
                <a:effectLst/>
                <a:latin typeface="myriad_pro"/>
              </a:rPr>
              <a:t>El objetivo es doble: por un lado, acercar a las empresas las oportunidades que supone la apertura o compartición de los datos que tiene en su poder, y por otro, acompañar a las organizaciones en este proceso</a:t>
            </a:r>
          </a:p>
          <a:p>
            <a:pPr algn="just"/>
            <a:r>
              <a:rPr lang="es-ES" b="0" i="0" dirty="0">
                <a:solidFill>
                  <a:srgbClr val="444444"/>
                </a:solidFill>
                <a:effectLst/>
                <a:latin typeface="myriad_pro"/>
              </a:rPr>
              <a:t>La guía se articula en torno a </a:t>
            </a:r>
            <a:r>
              <a:rPr lang="es-ES" b="1" i="0" dirty="0">
                <a:solidFill>
                  <a:srgbClr val="444444"/>
                </a:solidFill>
                <a:effectLst/>
                <a:latin typeface="myriad_pro"/>
              </a:rPr>
              <a:t>5 pasos </a:t>
            </a:r>
            <a:r>
              <a:rPr lang="es-ES" b="0" i="0" dirty="0">
                <a:solidFill>
                  <a:srgbClr val="444444"/>
                </a:solidFill>
                <a:effectLst/>
                <a:latin typeface="myriad_pro"/>
              </a:rPr>
              <a:t>a seguir a la hora de poner en marcha una iniciativa de compartición/apertura de datos:</a:t>
            </a:r>
          </a:p>
          <a:p>
            <a:pPr algn="just">
              <a:buFont typeface="+mj-lt"/>
              <a:buAutoNum type="arabicPeriod"/>
            </a:pPr>
            <a:r>
              <a:rPr lang="es-ES" b="1" i="0" dirty="0">
                <a:solidFill>
                  <a:srgbClr val="444444"/>
                </a:solidFill>
                <a:effectLst/>
                <a:latin typeface="myriad_pro"/>
              </a:rPr>
              <a:t>Experimentación y concienciación</a:t>
            </a:r>
            <a:r>
              <a:rPr lang="es-ES" b="0" i="0" dirty="0">
                <a:solidFill>
                  <a:srgbClr val="444444"/>
                </a:solidFill>
                <a:effectLst/>
                <a:latin typeface="myriad_pro"/>
              </a:rPr>
              <a:t>, donde se identifica el potencial de los datos de la empresa.</a:t>
            </a:r>
          </a:p>
          <a:p>
            <a:pPr algn="just">
              <a:buFont typeface="+mj-lt"/>
              <a:buAutoNum type="arabicPeriod"/>
            </a:pPr>
            <a:r>
              <a:rPr lang="es-ES" b="1" i="0" dirty="0">
                <a:solidFill>
                  <a:srgbClr val="444444"/>
                </a:solidFill>
                <a:effectLst/>
                <a:latin typeface="myriad_pro"/>
              </a:rPr>
              <a:t>Definición de una estrategia sólida </a:t>
            </a:r>
            <a:r>
              <a:rPr lang="es-ES" b="0" i="0" dirty="0">
                <a:solidFill>
                  <a:srgbClr val="444444"/>
                </a:solidFill>
                <a:effectLst/>
                <a:latin typeface="myriad_pro"/>
              </a:rPr>
              <a:t> que incluya, entre otros aspectos, los objetivos y las decisiones que deben tomarse a nivel organizativo.</a:t>
            </a:r>
          </a:p>
          <a:p>
            <a:pPr algn="just">
              <a:buFont typeface="+mj-lt"/>
              <a:buAutoNum type="arabicPeriod"/>
            </a:pPr>
            <a:r>
              <a:rPr lang="es-ES" b="1" i="0" dirty="0">
                <a:solidFill>
                  <a:srgbClr val="444444"/>
                </a:solidFill>
                <a:effectLst/>
                <a:latin typeface="myriad_pro"/>
              </a:rPr>
              <a:t>Preparación técnica</a:t>
            </a:r>
            <a:r>
              <a:rPr lang="es-ES" b="0" i="0" dirty="0">
                <a:solidFill>
                  <a:srgbClr val="444444"/>
                </a:solidFill>
                <a:effectLst/>
                <a:latin typeface="myriad_pro"/>
              </a:rPr>
              <a:t>, donde se abordan los aspectos relacionados con la gestión de los datos y la infraestructura tecnológica que se va a utilizar.</a:t>
            </a:r>
          </a:p>
          <a:p>
            <a:pPr algn="just">
              <a:buFont typeface="+mj-lt"/>
              <a:buAutoNum type="arabicPeriod"/>
            </a:pPr>
            <a:r>
              <a:rPr lang="es-ES" b="1" i="0" dirty="0">
                <a:solidFill>
                  <a:srgbClr val="444444"/>
                </a:solidFill>
                <a:effectLst/>
                <a:latin typeface="myriad_pro"/>
              </a:rPr>
              <a:t>Puesta en práctica del ciclo de vida de los datos</a:t>
            </a:r>
            <a:r>
              <a:rPr lang="es-ES" b="0" i="0" dirty="0">
                <a:solidFill>
                  <a:srgbClr val="444444"/>
                </a:solidFill>
                <a:effectLst/>
                <a:latin typeface="myriad_pro"/>
              </a:rPr>
              <a:t>, que a su vez se subdivide en las siguientes fases:  recoger, preparar, compartir o publicar y mantener.</a:t>
            </a:r>
          </a:p>
          <a:p>
            <a:pPr algn="just">
              <a:buFont typeface="+mj-lt"/>
              <a:buAutoNum type="arabicPeriod"/>
            </a:pPr>
            <a:r>
              <a:rPr lang="es-ES" b="1" i="0" dirty="0">
                <a:solidFill>
                  <a:srgbClr val="444444"/>
                </a:solidFill>
                <a:effectLst/>
                <a:latin typeface="myriad_pro"/>
              </a:rPr>
              <a:t>Monitorización de la iniciativa</a:t>
            </a:r>
            <a:r>
              <a:rPr lang="es-ES" b="0" i="0" dirty="0">
                <a:solidFill>
                  <a:srgbClr val="444444"/>
                </a:solidFill>
                <a:effectLst/>
                <a:latin typeface="myriad_pro"/>
              </a:rPr>
              <a:t>, donde se analiza el nivel de éxito y se proponen acciones para la mejora continua.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D405-1DA5-9742-918B-1F353FC98257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4572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D405-1DA5-9742-918B-1F353FC98257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5349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D405-1DA5-9742-918B-1F353FC98257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237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D405-1DA5-9742-918B-1F353FC98257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5838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D405-1DA5-9742-918B-1F353FC98257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0099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D405-1DA5-9742-918B-1F353FC98257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901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D405-1DA5-9742-918B-1F353FC98257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769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D405-1DA5-9742-918B-1F353FC98257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8649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D405-1DA5-9742-918B-1F353FC98257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39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D405-1DA5-9742-918B-1F353FC98257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4265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D405-1DA5-9742-918B-1F353FC98257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784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D405-1DA5-9742-918B-1F353FC98257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54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D405-1DA5-9742-918B-1F353FC98257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8667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D405-1DA5-9742-918B-1F353FC98257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6441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D405-1DA5-9742-918B-1F353FC98257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485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1293D9-8DC4-7F43-810D-7C0802B5A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DF2D74-279D-524A-AC36-7A969571F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AD3A72-A8A9-D440-868D-3565F6004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B9BB-69E6-C743-AF67-A43F6FB135A4}" type="datetimeFigureOut">
              <a:rPr lang="es-ES" smtClean="0"/>
              <a:t>25/01/2022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AA39EA-A3BF-A646-82C0-4BC1B48EF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09760B-8214-DC48-B1CE-00E9890A9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DD6-6A53-CB4C-8ADC-F6C88185DC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1931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69883-7AC6-1B42-887D-A4707A88E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2146EAD-2E8B-6E40-9088-40FE61EA7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79B1EA-0A35-7345-892E-CC02887D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B9BB-69E6-C743-AF67-A43F6FB135A4}" type="datetimeFigureOut">
              <a:rPr lang="es-ES" smtClean="0"/>
              <a:t>25/01/2022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DC7172-45D3-9541-A443-A7B7715E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31ED1-1C36-B04D-9498-3A12D1ABB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DD6-6A53-CB4C-8ADC-F6C88185DC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782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DBB68DF-3AF8-8344-82D7-319118421B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36C87F-AD8C-BE43-9856-CA15C5D59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E5380D-6720-9844-8406-9D113CECA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B9BB-69E6-C743-AF67-A43F6FB135A4}" type="datetimeFigureOut">
              <a:rPr lang="es-ES" smtClean="0"/>
              <a:t>25/01/2022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3996EA-8118-9B40-9208-691BB86CC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07872E-DF0F-0A43-AA34-86EA66993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DD6-6A53-CB4C-8ADC-F6C88185DC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6517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ABF8B6-5EAE-4FC9-A39C-96DBC56B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C5D36FE-11F2-4E2F-AF67-1C3B13473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B9BB-69E6-C743-AF67-A43F6FB135A4}" type="datetimeFigureOut">
              <a:rPr lang="es-ES" smtClean="0"/>
              <a:t>25/01/2022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75E05C0-D62E-4F04-85F2-FD33258D4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8CC0DED-3B51-4ABB-81CB-545CBE91F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DD6-6A53-CB4C-8ADC-F6C88185DC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10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B5B31A-E4E1-7A4C-B24B-DA714FC8C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C5CB54-76CC-BE45-8C0E-A16F1E950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CBBF1A-5CA4-4F4C-A8D4-23A1C1A37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B9BB-69E6-C743-AF67-A43F6FB135A4}" type="datetimeFigureOut">
              <a:rPr lang="es-ES" smtClean="0"/>
              <a:t>25/01/2022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AAAB62-8206-954D-BF27-884B78AC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84C8DF-0BD8-C74D-AAAE-945EF613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DD6-6A53-CB4C-8ADC-F6C88185DC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614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7AF7F3-CE70-CA4C-82AA-26CEEA06D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DEF7E9-534F-2D49-B3C0-D4344DFC5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C7FA7B-ED27-DC4B-8C3B-DDF3E43AF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B9BB-69E6-C743-AF67-A43F6FB135A4}" type="datetimeFigureOut">
              <a:rPr lang="es-ES" smtClean="0"/>
              <a:t>25/01/2022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A488BA-2103-3F4E-B806-9872D5517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942349-FA02-AC4D-8AAC-09C14F9E5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DD6-6A53-CB4C-8ADC-F6C88185DC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07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C0BA0-6342-2342-AF40-45FBAB5FC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49F61A-3FD0-7F4D-9BA5-B57CFE8E15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99F5CEF-7DAE-824D-99CC-543454795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B064EB-CA9F-094A-9FBE-63961225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B9BB-69E6-C743-AF67-A43F6FB135A4}" type="datetimeFigureOut">
              <a:rPr lang="es-ES" smtClean="0"/>
              <a:t>25/01/2022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6ABC-A31D-0248-B90C-F1579E1D9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5539F4-1F44-2C40-8C8A-7AC75EBB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DD6-6A53-CB4C-8ADC-F6C88185DC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7022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EFB83F-969D-3446-ABED-9DFDF7AA0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F184D1B-534F-4E43-BE1C-A9D2FF098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FD7103-2A85-EB44-9B70-1BC6F3317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EF6064D-CE5B-7845-8879-41BF38A426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B73B720-D82A-7447-AF58-1B99430624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AD2B89C-0033-6147-98CE-48C4FF93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B9BB-69E6-C743-AF67-A43F6FB135A4}" type="datetimeFigureOut">
              <a:rPr lang="es-ES" smtClean="0"/>
              <a:t>25/01/2022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5FF7DF-9DB9-9148-ACE4-74A68B2B3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32E5F5F-018B-F749-BB99-2D11B67A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DD6-6A53-CB4C-8ADC-F6C88185DC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6291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FF7EF7-E2AD-D241-883E-A9D1D938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EE93CAB-65D9-6145-BF1A-447567A0F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B9BB-69E6-C743-AF67-A43F6FB135A4}" type="datetimeFigureOut">
              <a:rPr lang="es-ES" smtClean="0"/>
              <a:t>25/01/2022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033C133-D6AB-934D-B73D-03497E3FD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4F32C91-28D8-2C4B-B2F2-5EC7548E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DD6-6A53-CB4C-8ADC-F6C88185DC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366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D4EEE0-58DF-434A-BD91-B787AC68A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B9BB-69E6-C743-AF67-A43F6FB135A4}" type="datetimeFigureOut">
              <a:rPr lang="es-ES" smtClean="0"/>
              <a:t>25/01/2022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5FA12A-5792-8E42-8965-9D84E017A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C6A48CA-E182-AB47-8DF7-0AE80B97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DD6-6A53-CB4C-8ADC-F6C88185DC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401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9E5A07-5F5E-C64A-B199-B31FE6D5F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AC62B8-F96C-B542-B25F-20F24B0F6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E257D7-730E-1C4F-B675-20F4EC960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F6B04F-FB23-E246-AECE-EFF3A768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B9BB-69E6-C743-AF67-A43F6FB135A4}" type="datetimeFigureOut">
              <a:rPr lang="es-ES" smtClean="0"/>
              <a:t>25/01/2022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C02887-274B-8945-937A-42FC79395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A4F287-73B1-3847-8C7E-D49D7484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DD6-6A53-CB4C-8ADC-F6C88185DC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836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5799F-5073-E64C-8619-9AE9BFA90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D11D9D3-31E3-514F-BBDC-0E8573A26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C70251-89A8-5749-A465-CA120BA4F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7050A5-402F-3549-9F44-8264894C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B9BB-69E6-C743-AF67-A43F6FB135A4}" type="datetimeFigureOut">
              <a:rPr lang="es-ES" smtClean="0"/>
              <a:t>25/01/2022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EF7D43-411B-A340-915B-A20562D73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8D5018-D357-F042-A4E1-47EAC8BB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DD6-6A53-CB4C-8ADC-F6C88185DC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30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A467401-5523-204F-A7EB-AF3B0A57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6682FC-D32C-A643-98D6-46E7D1595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CBD789-3F7D-E945-B078-E5986EBC5B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B9BB-69E6-C743-AF67-A43F6FB135A4}" type="datetimeFigureOut">
              <a:rPr lang="es-ES" smtClean="0"/>
              <a:t>25/01/2022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E215F1-3BAD-6C4C-A9E9-858FE69FA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A1B9A-548F-1842-A731-6FCF2A9654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FDD6-6A53-CB4C-8ADC-F6C88185DC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980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6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2479" userDrawn="1">
          <p15:clr>
            <a:srgbClr val="F26B43"/>
          </p15:clr>
        </p15:guide>
        <p15:guide id="4" pos="2811" userDrawn="1">
          <p15:clr>
            <a:srgbClr val="F26B43"/>
          </p15:clr>
        </p15:guide>
        <p15:guide id="5" pos="4878" userDrawn="1">
          <p15:clr>
            <a:srgbClr val="F26B43"/>
          </p15:clr>
        </p15:guide>
        <p15:guide id="6" pos="5198" userDrawn="1">
          <p15:clr>
            <a:srgbClr val="F26B43"/>
          </p15:clr>
        </p15:guide>
        <p15:guide id="7" pos="7250" userDrawn="1">
          <p15:clr>
            <a:srgbClr val="F26B43"/>
          </p15:clr>
        </p15:guide>
        <p15:guide id="8" orient="horz" pos="436" userDrawn="1">
          <p15:clr>
            <a:srgbClr val="F26B43"/>
          </p15:clr>
        </p15:guide>
        <p15:guide id="9" orient="horz" pos="745" userDrawn="1">
          <p15:clr>
            <a:srgbClr val="F26B43"/>
          </p15:clr>
        </p15:guide>
        <p15:guide id="10" pos="3671" userDrawn="1">
          <p15:clr>
            <a:srgbClr val="F26B43"/>
          </p15:clr>
        </p15:guide>
        <p15:guide id="11" pos="39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hyperlink" Target="https://smartdatamodels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Gu&#237;a%20para%20la%20apertura%20y%20compartici&#243;n%20de%20datos%20en%20el%20entorno%20empresarial%20&#8211;%20SPRI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98220BBA-B0C2-9B4F-AE6F-ED3B27D65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1" y="702993"/>
            <a:ext cx="702775" cy="335045"/>
          </a:xfrm>
          <a:prstGeom prst="rect">
            <a:avLst/>
          </a:prstGeom>
        </p:spPr>
      </p:pic>
      <p:sp>
        <p:nvSpPr>
          <p:cNvPr id="14" name="En Ecoener somos conservadores del legado más valioso que tenemos">
            <a:extLst>
              <a:ext uri="{FF2B5EF4-FFF2-40B4-BE49-F238E27FC236}">
                <a16:creationId xmlns:a16="http://schemas.microsoft.com/office/drawing/2014/main" id="{DEE46364-1535-5E4F-A553-4164757C4406}"/>
              </a:ext>
            </a:extLst>
          </p:cNvPr>
          <p:cNvSpPr txBox="1"/>
          <p:nvPr/>
        </p:nvSpPr>
        <p:spPr>
          <a:xfrm>
            <a:off x="658812" y="6046245"/>
            <a:ext cx="4565259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6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Sevilla, 28 de enero de 2022</a:t>
            </a:r>
            <a:endParaRPr sz="16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A61AB1D-B4D0-3243-90DB-F2B5E0EEB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86" y="5286347"/>
            <a:ext cx="698500" cy="508000"/>
          </a:xfrm>
          <a:prstGeom prst="rect">
            <a:avLst/>
          </a:prstGeom>
        </p:spPr>
      </p:pic>
      <p:sp>
        <p:nvSpPr>
          <p:cNvPr id="17" name="Nos guía la excelencia">
            <a:extLst>
              <a:ext uri="{FF2B5EF4-FFF2-40B4-BE49-F238E27FC236}">
                <a16:creationId xmlns:a16="http://schemas.microsoft.com/office/drawing/2014/main" id="{AD5BC191-75BD-2740-9BA5-2E7DF71E8346}"/>
              </a:ext>
            </a:extLst>
          </p:cNvPr>
          <p:cNvSpPr txBox="1"/>
          <p:nvPr/>
        </p:nvSpPr>
        <p:spPr>
          <a:xfrm>
            <a:off x="658810" y="2139193"/>
            <a:ext cx="9530856" cy="292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/>
            <a:r>
              <a:rPr lang="es-ES" sz="6600" spc="-200" dirty="0">
                <a:solidFill>
                  <a:schemeClr val="tx1"/>
                </a:solidFill>
                <a:latin typeface="CHANEY" pitchFamily="2" charset="77"/>
                <a:ea typeface="Roboto" panose="02000000000000000000" pitchFamily="2" charset="0"/>
              </a:rPr>
              <a:t>DATOS </a:t>
            </a:r>
            <a:r>
              <a:rPr lang="es-ES" sz="6600" spc="-200" dirty="0">
                <a:solidFill>
                  <a:schemeClr val="tx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ABIERTOS</a:t>
            </a:r>
          </a:p>
          <a:p>
            <a:pPr algn="l"/>
            <a:r>
              <a:rPr lang="es-ES" sz="6600" spc="-200" dirty="0">
                <a:solidFill>
                  <a:schemeClr val="tx1"/>
                </a:solidFill>
                <a:latin typeface="CHANEY" pitchFamily="2" charset="77"/>
                <a:ea typeface="Roboto" panose="02000000000000000000" pitchFamily="2" charset="0"/>
              </a:rPr>
              <a:t>DATOS</a:t>
            </a:r>
          </a:p>
          <a:p>
            <a:pPr algn="l"/>
            <a:r>
              <a:rPr lang="es-ES" sz="6600" spc="-200" dirty="0">
                <a:solidFill>
                  <a:schemeClr val="tx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COMPARTIDOS</a:t>
            </a:r>
            <a:endParaRPr sz="6600" spc="-200" dirty="0">
              <a:solidFill>
                <a:schemeClr val="tx1"/>
              </a:solidFill>
              <a:latin typeface="CHANEY Extended" panose="00000505000000000000" pitchFamily="50" charset="0"/>
              <a:ea typeface="Roboto" panose="02000000000000000000" pitchFamily="2" charset="0"/>
            </a:endParaRPr>
          </a:p>
        </p:txBody>
      </p:sp>
      <p:sp>
        <p:nvSpPr>
          <p:cNvPr id="9" name="En Ecoener somos conservadores del legado más valioso que tenemos">
            <a:extLst>
              <a:ext uri="{FF2B5EF4-FFF2-40B4-BE49-F238E27FC236}">
                <a16:creationId xmlns:a16="http://schemas.microsoft.com/office/drawing/2014/main" id="{828EB663-DE33-4623-ACBB-DE27149247B3}"/>
              </a:ext>
            </a:extLst>
          </p:cNvPr>
          <p:cNvSpPr txBox="1"/>
          <p:nvPr/>
        </p:nvSpPr>
        <p:spPr>
          <a:xfrm>
            <a:off x="658812" y="1462771"/>
            <a:ext cx="4565259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6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III JORNADA DE INNOVACIÓN</a:t>
            </a:r>
            <a:endParaRPr sz="16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</p:txBody>
      </p:sp>
      <p:pic>
        <p:nvPicPr>
          <p:cNvPr id="3" name="Imagen 2" descr="Forma&#10;&#10;Descripción generada automáticamente con confianza baja">
            <a:extLst>
              <a:ext uri="{FF2B5EF4-FFF2-40B4-BE49-F238E27FC236}">
                <a16:creationId xmlns:a16="http://schemas.microsoft.com/office/drawing/2014/main" id="{F4858670-FF2F-44CF-9ABE-3A47EB6EF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502" y="0"/>
            <a:ext cx="983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07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2" y="1569318"/>
            <a:ext cx="7413391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LOS DATOS ABIERTOS SON INCOMPATIBLES CON EL RGPD</a:t>
            </a:r>
          </a:p>
        </p:txBody>
      </p:sp>
      <p:sp>
        <p:nvSpPr>
          <p:cNvPr id="10" name="En Ecoener somos conservadores del legado más valioso que tenemos">
            <a:extLst>
              <a:ext uri="{FF2B5EF4-FFF2-40B4-BE49-F238E27FC236}">
                <a16:creationId xmlns:a16="http://schemas.microsoft.com/office/drawing/2014/main" id="{F0DA05F8-B51D-A649-B79B-F156B0B73D23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658809" y="2767280"/>
            <a:ext cx="771604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R: FALSO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Solo los datos personales están protegidos por el Reglamento General de Protección de Datos (RGPD). El resto pueden ser abiertos.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El 87% de los españoles están monitorizados por GA + FAM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CF6E12B-4C97-46DD-A2CF-5AD362192088}"/>
              </a:ext>
            </a:extLst>
          </p:cNvPr>
          <p:cNvSpPr txBox="1"/>
          <p:nvPr/>
        </p:nvSpPr>
        <p:spPr>
          <a:xfrm>
            <a:off x="597733" y="1165920"/>
            <a:ext cx="6097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latin typeface="CHANEY "/>
                <a:ea typeface="Roboto" panose="02000000000000000000" pitchFamily="2" charset="0"/>
                <a:cs typeface="Heebo" pitchFamily="2" charset="-79"/>
                <a:sym typeface="BasierCircle-Medium"/>
              </a:rPr>
              <a:t>MITO 5:</a:t>
            </a:r>
          </a:p>
        </p:txBody>
      </p:sp>
    </p:spTree>
    <p:extLst>
      <p:ext uri="{BB962C8B-B14F-4D97-AF65-F5344CB8AC3E}">
        <p14:creationId xmlns:p14="http://schemas.microsoft.com/office/powerpoint/2010/main" val="3157362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2" y="1569318"/>
            <a:ext cx="7413391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NO SE PUEDE HACER NEGOCIO </a:t>
            </a:r>
          </a:p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CON DATOS ABIERTOS</a:t>
            </a:r>
          </a:p>
        </p:txBody>
      </p:sp>
      <p:sp>
        <p:nvSpPr>
          <p:cNvPr id="10" name="En Ecoener somos conservadores del legado más valioso que tenemos">
            <a:extLst>
              <a:ext uri="{FF2B5EF4-FFF2-40B4-BE49-F238E27FC236}">
                <a16:creationId xmlns:a16="http://schemas.microsoft.com/office/drawing/2014/main" id="{F0DA05F8-B51D-A649-B79B-F156B0B73D23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658810" y="2767280"/>
            <a:ext cx="68962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R: FALSO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Se pueden mezclar datos abiertos con datos propios </a:t>
            </a:r>
          </a:p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para generar nuevos negocios.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CF6E12B-4C97-46DD-A2CF-5AD362192088}"/>
              </a:ext>
            </a:extLst>
          </p:cNvPr>
          <p:cNvSpPr txBox="1"/>
          <p:nvPr/>
        </p:nvSpPr>
        <p:spPr>
          <a:xfrm>
            <a:off x="597733" y="1165920"/>
            <a:ext cx="6097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latin typeface="CHANEY "/>
                <a:ea typeface="Roboto" panose="02000000000000000000" pitchFamily="2" charset="0"/>
                <a:cs typeface="Heebo" pitchFamily="2" charset="-79"/>
                <a:sym typeface="BasierCircle-Medium"/>
              </a:rPr>
              <a:t>MITO 6:</a:t>
            </a: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98C6A935-7F1C-461B-A174-C456EE156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630496"/>
              </p:ext>
            </p:extLst>
          </p:nvPr>
        </p:nvGraphicFramePr>
        <p:xfrm>
          <a:off x="-9548848" y="-3987801"/>
          <a:ext cx="8127999" cy="741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0857">
                  <a:extLst>
                    <a:ext uri="{9D8B030D-6E8A-4147-A177-3AD203B41FA5}">
                      <a16:colId xmlns:a16="http://schemas.microsoft.com/office/drawing/2014/main" val="3730804893"/>
                    </a:ext>
                  </a:extLst>
                </a:gridCol>
                <a:gridCol w="2007809">
                  <a:extLst>
                    <a:ext uri="{9D8B030D-6E8A-4147-A177-3AD203B41FA5}">
                      <a16:colId xmlns:a16="http://schemas.microsoft.com/office/drawing/2014/main" val="396526226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64537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HANEY" panose="00000500000000000000" pitchFamily="50" charset="0"/>
                        </a:rPr>
                        <a:t>Comunidad 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HANEY" panose="00000500000000000000" pitchFamily="50" charset="0"/>
                        </a:rPr>
                        <a:t>Sociedades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HANEY" panose="00000500000000000000" pitchFamily="50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775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Andalucía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74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11%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019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Aragón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20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435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Canarias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13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2%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098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Cantabria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496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Castilla y León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21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441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Castilla-La Mancha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11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2%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383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Cataluña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89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13%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494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Comunidad de Madrid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265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38%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820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Comunidad Foral de Navarra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10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38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Comunitat Valenciana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62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197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Ciudad Autónoma de Melilla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540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Extremadura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765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Galicia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46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7%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632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Illes Balears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522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La Rioja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924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País Vasco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45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852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Principado de Asturias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12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2%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892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Región de Murcia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10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Heebo" pitchFamily="2" charset="-79"/>
                          <a:cs typeface="Heebo" pitchFamily="2" charset="-79"/>
                        </a:rPr>
                        <a:t>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600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/>
                          </a:solidFill>
                          <a:latin typeface="CHANEY" panose="00000500000000000000" pitchFamily="50" charset="0"/>
                          <a:cs typeface="Heebo" pitchFamily="2" charset="-79"/>
                        </a:rPr>
                        <a:t>Total general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bg1"/>
                          </a:solidFill>
                          <a:latin typeface="CHANEY" panose="00000500000000000000" pitchFamily="50" charset="0"/>
                          <a:cs typeface="Heebo" pitchFamily="2" charset="-79"/>
                        </a:rPr>
                        <a:t>700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bg1"/>
                          </a:solidFill>
                          <a:latin typeface="CHANEY" panose="00000500000000000000" pitchFamily="50" charset="0"/>
                          <a:cs typeface="Heebo" pitchFamily="2" charset="-79"/>
                        </a:rPr>
                        <a:t>100%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856622"/>
                  </a:ext>
                </a:extLst>
              </a:tr>
            </a:tbl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9B501039-2115-44AF-9D77-659813234B46}"/>
              </a:ext>
            </a:extLst>
          </p:cNvPr>
          <p:cNvGrpSpPr/>
          <p:nvPr/>
        </p:nvGrpSpPr>
        <p:grpSpPr>
          <a:xfrm>
            <a:off x="7252364" y="1427584"/>
            <a:ext cx="4595803" cy="5086952"/>
            <a:chOff x="7033289" y="1599034"/>
            <a:chExt cx="4595803" cy="5086952"/>
          </a:xfrm>
        </p:grpSpPr>
        <p:sp>
          <p:nvSpPr>
            <p:cNvPr id="8" name="Google Shape;137;p23">
              <a:extLst>
                <a:ext uri="{FF2B5EF4-FFF2-40B4-BE49-F238E27FC236}">
                  <a16:creationId xmlns:a16="http://schemas.microsoft.com/office/drawing/2014/main" id="{BBB1E4AB-A34B-4CDA-80BE-D9EE76102231}"/>
                </a:ext>
              </a:extLst>
            </p:cNvPr>
            <p:cNvSpPr txBox="1"/>
            <p:nvPr/>
          </p:nvSpPr>
          <p:spPr>
            <a:xfrm>
              <a:off x="7033289" y="6022255"/>
              <a:ext cx="4595803" cy="663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600"/>
                </a:spcAft>
              </a:pPr>
              <a:r>
                <a:rPr lang="en-GB" sz="1200" dirty="0">
                  <a:solidFill>
                    <a:schemeClr val="dk2"/>
                  </a:solidFill>
                  <a:latin typeface="Typewriter Elite MT" panose="02070309020205020404" pitchFamily="49" charset="0"/>
                </a:rPr>
                <a:t>Fuente: Informe ASEDIE 2021</a:t>
              </a:r>
              <a:endParaRPr sz="1200" dirty="0">
                <a:latin typeface="Typewriter Elite MT" panose="02070309020205020404" pitchFamily="49" charset="0"/>
              </a:endParaRPr>
            </a:p>
          </p:txBody>
        </p:sp>
        <p:sp>
          <p:nvSpPr>
            <p:cNvPr id="9" name="Google Shape;138;p23">
              <a:extLst>
                <a:ext uri="{FF2B5EF4-FFF2-40B4-BE49-F238E27FC236}">
                  <a16:creationId xmlns:a16="http://schemas.microsoft.com/office/drawing/2014/main" id="{D76B478D-8D62-4591-8607-6EAE15A6E342}"/>
                </a:ext>
              </a:extLst>
            </p:cNvPr>
            <p:cNvSpPr txBox="1"/>
            <p:nvPr/>
          </p:nvSpPr>
          <p:spPr>
            <a:xfrm>
              <a:off x="7033289" y="1599034"/>
              <a:ext cx="4499899" cy="699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600"/>
                </a:spcAft>
              </a:pPr>
              <a:r>
                <a:rPr lang="en-GB" sz="1400" b="1" dirty="0">
                  <a:solidFill>
                    <a:schemeClr val="dk2"/>
                  </a:solidFill>
                  <a:latin typeface="Typewriter Elite MT" panose="02070309020205020404" pitchFamily="49" charset="0"/>
                </a:rPr>
                <a:t>Empresas infomediarias por CCAA</a:t>
              </a:r>
              <a:endParaRPr sz="1400" b="1" dirty="0">
                <a:latin typeface="Typewriter Elite MT" panose="02070309020205020404" pitchFamily="49" charset="0"/>
              </a:endParaRP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D42AB5C7-3DCF-4E8E-B68D-53A38C2D5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3289" y="2025853"/>
              <a:ext cx="4499899" cy="4157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6299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2" y="1569318"/>
            <a:ext cx="7413391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LOS DATOS ABIERTOS NO TIENEN USOS EMPRESARIALES</a:t>
            </a:r>
          </a:p>
        </p:txBody>
      </p:sp>
      <p:sp>
        <p:nvSpPr>
          <p:cNvPr id="10" name="En Ecoener somos conservadores del legado más valioso que tenemos">
            <a:extLst>
              <a:ext uri="{FF2B5EF4-FFF2-40B4-BE49-F238E27FC236}">
                <a16:creationId xmlns:a16="http://schemas.microsoft.com/office/drawing/2014/main" id="{F0DA05F8-B51D-A649-B79B-F156B0B73D23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658810" y="2767280"/>
            <a:ext cx="649899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R: FALSO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Hay cientos de datos abiertos que se usan en proyectos empresariales 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En el portal europeo de datos abiertos hay 1.350.658 conjuntos de datos (en fecha de 8-1-22)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CF6E12B-4C97-46DD-A2CF-5AD362192088}"/>
              </a:ext>
            </a:extLst>
          </p:cNvPr>
          <p:cNvSpPr txBox="1"/>
          <p:nvPr/>
        </p:nvSpPr>
        <p:spPr>
          <a:xfrm>
            <a:off x="597733" y="1165920"/>
            <a:ext cx="6097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latin typeface="CHANEY "/>
                <a:ea typeface="Roboto" panose="02000000000000000000" pitchFamily="2" charset="0"/>
                <a:cs typeface="Heebo" pitchFamily="2" charset="-79"/>
                <a:sym typeface="BasierCircle-Medium"/>
              </a:rPr>
              <a:t>MITO 7:</a:t>
            </a:r>
          </a:p>
        </p:txBody>
      </p:sp>
      <p:pic>
        <p:nvPicPr>
          <p:cNvPr id="7" name="Google Shape;146;p24">
            <a:extLst>
              <a:ext uri="{FF2B5EF4-FFF2-40B4-BE49-F238E27FC236}">
                <a16:creationId xmlns:a16="http://schemas.microsoft.com/office/drawing/2014/main" id="{85DF5A54-5E2D-400C-9093-4D6F49ACDAA8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7767" y="2358033"/>
            <a:ext cx="3759200" cy="373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9849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os guía la excelencia">
            <a:extLst>
              <a:ext uri="{FF2B5EF4-FFF2-40B4-BE49-F238E27FC236}">
                <a16:creationId xmlns:a16="http://schemas.microsoft.com/office/drawing/2014/main" id="{A95C36D2-2D7D-744E-862B-C5562A01BC0F}"/>
              </a:ext>
            </a:extLst>
          </p:cNvPr>
          <p:cNvSpPr txBox="1"/>
          <p:nvPr/>
        </p:nvSpPr>
        <p:spPr>
          <a:xfrm>
            <a:off x="658811" y="1376271"/>
            <a:ext cx="10309746" cy="536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/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FACTORES PARA EL USO DE DATOS ABIERTOS PARA LOS NEGOCIOS</a:t>
            </a:r>
            <a:br>
              <a:rPr lang="es-ES" sz="7000" spc="-200" dirty="0">
                <a:solidFill>
                  <a:schemeClr val="bg1"/>
                </a:solidFill>
                <a:latin typeface="CHANEY Extended" pitchFamily="2" charset="77"/>
                <a:ea typeface="Roboto" panose="02000000000000000000" pitchFamily="2" charset="0"/>
              </a:rPr>
            </a:br>
            <a:endParaRPr sz="7000" spc="-200" dirty="0">
              <a:solidFill>
                <a:schemeClr val="bg1"/>
              </a:solidFill>
              <a:latin typeface="CHANEY Extended" pitchFamily="2" charset="77"/>
              <a:ea typeface="Roboto" panose="02000000000000000000" pitchFamily="2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11D0DFB-35C4-904D-868B-45CD5420ED4B}"/>
              </a:ext>
            </a:extLst>
          </p:cNvPr>
          <p:cNvGrpSpPr/>
          <p:nvPr/>
        </p:nvGrpSpPr>
        <p:grpSpPr>
          <a:xfrm>
            <a:off x="10341066" y="4994728"/>
            <a:ext cx="4108268" cy="4173583"/>
            <a:chOff x="8064940" y="2684417"/>
            <a:chExt cx="4108268" cy="4173583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4A7E08F7-6577-7540-A4DB-08631AE2AE56}"/>
                </a:ext>
              </a:extLst>
            </p:cNvPr>
            <p:cNvGrpSpPr/>
            <p:nvPr/>
          </p:nvGrpSpPr>
          <p:grpSpPr>
            <a:xfrm>
              <a:off x="9998242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FC043353-9BC8-9D47-8B33-B55C8D766F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1E4FBE0D-CB16-0440-AAFC-C17CA46168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31CF2CBA-5FA3-3D45-AB70-D3B1D6D528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5A8480CD-1635-8747-B283-4F52C5EC962E}"/>
                </a:ext>
              </a:extLst>
            </p:cNvPr>
            <p:cNvGrpSpPr/>
            <p:nvPr/>
          </p:nvGrpSpPr>
          <p:grpSpPr>
            <a:xfrm>
              <a:off x="8064940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39" name="Conector recto 38">
                <a:extLst>
                  <a:ext uri="{FF2B5EF4-FFF2-40B4-BE49-F238E27FC236}">
                    <a16:creationId xmlns:a16="http://schemas.microsoft.com/office/drawing/2014/main" id="{BDBFEF5F-C404-584D-8464-F2018D4BC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8345506A-4BF4-1A4A-850A-B9CB80F98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9A79468F-736C-2245-B0E0-1888A63E46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1F9AF5E2-B5D9-4644-AB01-5AE3C0FB8DC4}"/>
                </a:ext>
              </a:extLst>
            </p:cNvPr>
            <p:cNvGrpSpPr/>
            <p:nvPr/>
          </p:nvGrpSpPr>
          <p:grpSpPr>
            <a:xfrm>
              <a:off x="10024368" y="2684417"/>
              <a:ext cx="2148840" cy="2148840"/>
              <a:chOff x="9998242" y="4709160"/>
              <a:chExt cx="2148840" cy="2148840"/>
            </a:xfrm>
          </p:grpSpPr>
          <p:cxnSp>
            <p:nvCxnSpPr>
              <p:cNvPr id="36" name="Conector recto 35">
                <a:extLst>
                  <a:ext uri="{FF2B5EF4-FFF2-40B4-BE49-F238E27FC236}">
                    <a16:creationId xmlns:a16="http://schemas.microsoft.com/office/drawing/2014/main" id="{ADF675A8-4CCC-D141-B176-5A1596929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cto 36">
                <a:extLst>
                  <a:ext uri="{FF2B5EF4-FFF2-40B4-BE49-F238E27FC236}">
                    <a16:creationId xmlns:a16="http://schemas.microsoft.com/office/drawing/2014/main" id="{EE148A85-26A2-3843-BF58-FB2F8A3593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37">
                <a:extLst>
                  <a:ext uri="{FF2B5EF4-FFF2-40B4-BE49-F238E27FC236}">
                    <a16:creationId xmlns:a16="http://schemas.microsoft.com/office/drawing/2014/main" id="{BA01BAFA-4A9A-B449-A836-737B82F781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En Ecoener somos conservadores del legado más valioso que tenemos">
            <a:extLst>
              <a:ext uri="{FF2B5EF4-FFF2-40B4-BE49-F238E27FC236}">
                <a16:creationId xmlns:a16="http://schemas.microsoft.com/office/drawing/2014/main" id="{3C68C7EA-86E9-4C70-AFDF-73C7E8DBADEC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solidFill>
                  <a:schemeClr val="bg1"/>
                </a:solidFill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</p:spTree>
    <p:extLst>
      <p:ext uri="{BB962C8B-B14F-4D97-AF65-F5344CB8AC3E}">
        <p14:creationId xmlns:p14="http://schemas.microsoft.com/office/powerpoint/2010/main" val="1344160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0" y="1239534"/>
            <a:ext cx="741339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MODELOS DE DATOS COMUNES</a:t>
            </a:r>
          </a:p>
        </p:txBody>
      </p:sp>
      <p:sp>
        <p:nvSpPr>
          <p:cNvPr id="10" name="En Ecoener somos conservadores del legado más valioso que tenemos">
            <a:extLst>
              <a:ext uri="{FF2B5EF4-FFF2-40B4-BE49-F238E27FC236}">
                <a16:creationId xmlns:a16="http://schemas.microsoft.com/office/drawing/2014/main" id="{F0DA05F8-B51D-A649-B79B-F156B0B73D23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598850" y="2107188"/>
            <a:ext cx="835027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Para que dos agentes (empresas, administraciones, organizaciones) intercambien datos necesitan </a:t>
            </a:r>
            <a:r>
              <a:rPr lang="es-ES" sz="2400" b="1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entenderse</a:t>
            </a:r>
            <a:r>
              <a:rPr lang="es-ES" sz="24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 </a:t>
            </a:r>
          </a:p>
          <a:p>
            <a:endParaRPr lang="es-ES" sz="24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sz="24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Para ser útiles los datos abiertos han de estar publicados en una </a:t>
            </a:r>
            <a:r>
              <a:rPr lang="es-ES" sz="2400" b="1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lenguaje común</a:t>
            </a:r>
          </a:p>
          <a:p>
            <a:endParaRPr lang="es-ES" sz="24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sz="2400" kern="0" dirty="0">
                <a:latin typeface="Arial"/>
                <a:cs typeface="Arial"/>
                <a:sym typeface="Arial"/>
              </a:rPr>
              <a:t>Inventarse un idioma para este intercambio es </a:t>
            </a:r>
            <a:r>
              <a:rPr lang="es-ES" sz="2400" b="1" kern="0" dirty="0">
                <a:latin typeface="Arial"/>
                <a:cs typeface="Arial"/>
                <a:sym typeface="Arial"/>
              </a:rPr>
              <a:t>barato</a:t>
            </a:r>
            <a:r>
              <a:rPr lang="es-ES" sz="2400" kern="0" dirty="0">
                <a:latin typeface="Arial"/>
                <a:cs typeface="Arial"/>
                <a:sym typeface="Arial"/>
              </a:rPr>
              <a:t> y por tanto en muchos casos proliferan dificultando el propio intercambio </a:t>
            </a:r>
            <a:endParaRPr lang="es-ES" sz="2000" kern="0" dirty="0">
              <a:latin typeface="Arial"/>
              <a:cs typeface="Arial"/>
              <a:sym typeface="Arial"/>
            </a:endParaRPr>
          </a:p>
          <a:p>
            <a:endParaRPr lang="es-ES" sz="24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</p:txBody>
      </p:sp>
    </p:spTree>
    <p:extLst>
      <p:ext uri="{BB962C8B-B14F-4D97-AF65-F5344CB8AC3E}">
        <p14:creationId xmlns:p14="http://schemas.microsoft.com/office/powerpoint/2010/main" val="3789093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D8507AE0-DDFB-4FDC-9926-C07CA65C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0796" y="1083280"/>
            <a:ext cx="6811204" cy="5774720"/>
          </a:xfrm>
          <a:prstGeom prst="rect">
            <a:avLst/>
          </a:prstGeom>
        </p:spPr>
      </p:pic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0" y="1239534"/>
            <a:ext cx="741339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Abierto ≠ utilizable</a:t>
            </a:r>
          </a:p>
        </p:txBody>
      </p:sp>
      <p:sp>
        <p:nvSpPr>
          <p:cNvPr id="10" name="En Ecoener somos conservadores del legado más valioso que tenemos">
            <a:extLst>
              <a:ext uri="{FF2B5EF4-FFF2-40B4-BE49-F238E27FC236}">
                <a16:creationId xmlns:a16="http://schemas.microsoft.com/office/drawing/2014/main" id="{F0DA05F8-B51D-A649-B79B-F156B0B73D23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598850" y="2107188"/>
            <a:ext cx="835027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Que los datos estén en una web y tengan una licencia abierta no los hace utilizables desde el punto de vista práctico y empresarial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pPr marL="342900" indent="-342900">
              <a:buBlip>
                <a:blip r:embed="rId4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En España más del 50% de los portales de datos abiertos son pretender Open Data </a:t>
            </a:r>
            <a:r>
              <a:rPr lang="es-ES" sz="2000" dirty="0" err="1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Portals</a:t>
            </a: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 (PODP)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No avisan de actualizaciones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No usan un DMS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No tienen API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pPr marL="342900" indent="-342900">
              <a:buBlip>
                <a:blip r:embed="rId4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MELODA fue creada en 2011, publicada en revistas científicas en su versión 3 en 2014 y la última versión, la 5, en 2019</a:t>
            </a:r>
          </a:p>
        </p:txBody>
      </p:sp>
      <p:pic>
        <p:nvPicPr>
          <p:cNvPr id="5" name="Google Shape;177;p28">
            <a:extLst>
              <a:ext uri="{FF2B5EF4-FFF2-40B4-BE49-F238E27FC236}">
                <a16:creationId xmlns:a16="http://schemas.microsoft.com/office/drawing/2014/main" id="{52786714-7E62-485F-A138-966955FFEEC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39350" y="-643836"/>
            <a:ext cx="3416300" cy="2861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219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0" y="1239534"/>
            <a:ext cx="741339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MELODA 5</a:t>
            </a:r>
          </a:p>
        </p:txBody>
      </p:sp>
      <p:sp>
        <p:nvSpPr>
          <p:cNvPr id="10" name="En Ecoener somos conservadores del legado más valioso que tenemos">
            <a:extLst>
              <a:ext uri="{FF2B5EF4-FFF2-40B4-BE49-F238E27FC236}">
                <a16:creationId xmlns:a16="http://schemas.microsoft.com/office/drawing/2014/main" id="{F0DA05F8-B51D-A649-B79B-F156B0B73D23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598850" y="2107188"/>
            <a:ext cx="655895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Independientemente de que los datos sean de pago o abiertos, para intercambiarlos hay que resolver dos problemas principales: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pPr marL="342900" indent="-34290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Que tengamos mecanismos técnicos acordados para acceder a los mismos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pPr marL="342900" indent="-34290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Que los datos tengan un significado preciso para nosotros (idealmente)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</p:txBody>
      </p:sp>
      <p:graphicFrame>
        <p:nvGraphicFramePr>
          <p:cNvPr id="5" name="Google Shape;169;p27">
            <a:extLst>
              <a:ext uri="{FF2B5EF4-FFF2-40B4-BE49-F238E27FC236}">
                <a16:creationId xmlns:a16="http://schemas.microsoft.com/office/drawing/2014/main" id="{74F18669-91EF-440A-BDA1-C6F028AB4E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1830463"/>
              </p:ext>
            </p:extLst>
          </p:nvPr>
        </p:nvGraphicFramePr>
        <p:xfrm>
          <a:off x="7525062" y="1293166"/>
          <a:ext cx="4287187" cy="489623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4589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chemeClr val="lt1"/>
                          </a:solidFill>
                          <a:latin typeface="CHANEY "/>
                          <a:cs typeface="Heebo" pitchFamily="2" charset="-79"/>
                        </a:rPr>
                        <a:t>Dimensiones de MELODA 5</a:t>
                      </a:r>
                      <a:endParaRPr sz="1200" b="1" dirty="0">
                        <a:solidFill>
                          <a:schemeClr val="lt1"/>
                        </a:solidFill>
                        <a:latin typeface="CHANEY "/>
                        <a:cs typeface="Heebo" pitchFamily="2" charset="-79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lt1"/>
                          </a:solidFill>
                          <a:latin typeface="CHANEY "/>
                          <a:cs typeface="Heebo" pitchFamily="2" charset="-79"/>
                        </a:rPr>
                        <a:t>(Abella et al,. 2019)</a:t>
                      </a:r>
                      <a:endParaRPr sz="1100" b="1" dirty="0">
                        <a:solidFill>
                          <a:schemeClr val="lt1"/>
                        </a:solidFill>
                        <a:latin typeface="CHANEY "/>
                        <a:cs typeface="Heebo" pitchFamily="2" charset="-79"/>
                      </a:endParaRPr>
                    </a:p>
                  </a:txBody>
                  <a:tcPr marL="165100" marR="165100" marT="165100" marB="1651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chemeClr val="lt1"/>
                          </a:solidFill>
                          <a:latin typeface="CHANEY "/>
                          <a:cs typeface="Heebo" pitchFamily="2" charset="-79"/>
                        </a:rPr>
                        <a:t>Iniciativas</a:t>
                      </a:r>
                      <a:endParaRPr sz="1200" b="1" dirty="0">
                        <a:solidFill>
                          <a:schemeClr val="lt1"/>
                        </a:solidFill>
                        <a:latin typeface="CHANEY "/>
                        <a:cs typeface="Heebo" pitchFamily="2" charset="-79"/>
                      </a:endParaRPr>
                    </a:p>
                  </a:txBody>
                  <a:tcPr marL="165100" marR="165100" marT="165100" marB="1651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95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Heebo" pitchFamily="2" charset="-79"/>
                          <a:cs typeface="Heebo" pitchFamily="2" charset="-79"/>
                        </a:rPr>
                        <a:t>1.- License</a:t>
                      </a:r>
                      <a:endParaRPr sz="1200" b="1" dirty="0">
                        <a:solidFill>
                          <a:schemeClr val="tx1"/>
                        </a:solidFill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165100" marR="165100" marT="165100" marB="1651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latin typeface="Heebo" pitchFamily="2" charset="-79"/>
                          <a:cs typeface="Heebo" pitchFamily="2" charset="-79"/>
                        </a:rPr>
                        <a:t>CC (open)</a:t>
                      </a:r>
                      <a:endParaRPr sz="1200" b="1">
                        <a:solidFill>
                          <a:schemeClr val="tx1"/>
                        </a:solidFill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165100" marR="165100" marT="165100" marB="1651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95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Heebo" pitchFamily="2" charset="-79"/>
                          <a:cs typeface="Heebo" pitchFamily="2" charset="-79"/>
                        </a:rPr>
                        <a:t>2.- Access</a:t>
                      </a:r>
                      <a:endParaRPr sz="1200" b="1" dirty="0">
                        <a:solidFill>
                          <a:schemeClr val="tx1"/>
                        </a:solidFill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165100" marR="165100" marT="165100" marB="1651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Heebo" pitchFamily="2" charset="-79"/>
                          <a:cs typeface="Heebo" pitchFamily="2" charset="-79"/>
                        </a:rPr>
                        <a:t>NGSI-LD</a:t>
                      </a:r>
                      <a:endParaRPr sz="1200" b="1" dirty="0">
                        <a:solidFill>
                          <a:schemeClr val="tx1"/>
                        </a:solidFill>
                        <a:latin typeface="Heebo" pitchFamily="2" charset="-79"/>
                        <a:cs typeface="Heebo" pitchFamily="2" charset="-79"/>
                      </a:endParaRP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Heebo" pitchFamily="2" charset="-79"/>
                          <a:cs typeface="Heebo" pitchFamily="2" charset="-79"/>
                        </a:rPr>
                        <a:t>(API)</a:t>
                      </a:r>
                      <a:endParaRPr sz="1200" b="1" dirty="0">
                        <a:solidFill>
                          <a:schemeClr val="tx1"/>
                        </a:solidFill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165100" marR="165100" marT="165100" marB="1651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95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Heebo" pitchFamily="2" charset="-79"/>
                          <a:cs typeface="Heebo" pitchFamily="2" charset="-79"/>
                        </a:rPr>
                        <a:t>3.- Technical Format</a:t>
                      </a:r>
                      <a:endParaRPr sz="1200" b="1" dirty="0">
                        <a:solidFill>
                          <a:schemeClr val="tx1"/>
                        </a:solidFill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165100" marR="165100" marT="165100" marB="1651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95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latin typeface="Heebo" pitchFamily="2" charset="-79"/>
                          <a:cs typeface="Heebo" pitchFamily="2" charset="-79"/>
                        </a:rPr>
                        <a:t>4.- Standardized data models </a:t>
                      </a:r>
                      <a:endParaRPr sz="1200" b="1">
                        <a:solidFill>
                          <a:schemeClr val="tx1"/>
                        </a:solidFill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165100" marR="165100" marT="165100" marB="1651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Heebo" pitchFamily="2" charset="-79"/>
                          <a:cs typeface="Heebo" pitchFamily="2" charset="-79"/>
                        </a:rPr>
                        <a:t>Smart Data Models Program</a:t>
                      </a:r>
                      <a:endParaRPr sz="1200" b="1" dirty="0">
                        <a:solidFill>
                          <a:schemeClr val="tx1"/>
                        </a:solidFill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165100" marR="165100" marT="165100" marB="1651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95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Heebo" pitchFamily="2" charset="-79"/>
                          <a:cs typeface="Heebo" pitchFamily="2" charset="-79"/>
                        </a:rPr>
                        <a:t>5.- Geolocation of data</a:t>
                      </a:r>
                      <a:endParaRPr sz="1200" b="1" dirty="0">
                        <a:solidFill>
                          <a:schemeClr val="tx1"/>
                        </a:solidFill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165100" marR="165100" marT="165100" marB="1651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95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Heebo" pitchFamily="2" charset="-79"/>
                          <a:cs typeface="Heebo" pitchFamily="2" charset="-79"/>
                        </a:rPr>
                        <a:t>6.- Update Frequency</a:t>
                      </a:r>
                      <a:endParaRPr sz="1200" b="1" dirty="0">
                        <a:solidFill>
                          <a:schemeClr val="tx1"/>
                        </a:solidFill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165100" marR="165100" marT="165100" marB="1651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195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Heebo" pitchFamily="2" charset="-79"/>
                          <a:cs typeface="Heebo" pitchFamily="2" charset="-79"/>
                        </a:rPr>
                        <a:t>7.- Publisher Prestige</a:t>
                      </a:r>
                      <a:endParaRPr sz="1200" b="1" dirty="0">
                        <a:solidFill>
                          <a:schemeClr val="tx1"/>
                        </a:solidFill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165100" marR="165100" marT="165100" marB="1651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Heebo" pitchFamily="2" charset="-79"/>
                          <a:cs typeface="Heebo" pitchFamily="2" charset="-79"/>
                        </a:rPr>
                        <a:t>Ranking MELODA 5</a:t>
                      </a:r>
                      <a:endParaRPr sz="1200" b="1" dirty="0">
                        <a:solidFill>
                          <a:schemeClr val="tx1"/>
                        </a:solidFill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165100" marR="165100" marT="165100" marB="1651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5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Heebo" pitchFamily="2" charset="-79"/>
                          <a:cs typeface="Heebo" pitchFamily="2" charset="-79"/>
                        </a:rPr>
                        <a:t>8.- Communication availability</a:t>
                      </a:r>
                      <a:endParaRPr sz="1200" b="1" dirty="0">
                        <a:solidFill>
                          <a:schemeClr val="tx1"/>
                        </a:solidFill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165100" marR="165100" marT="165100" marB="1651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1204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0" y="1239534"/>
            <a:ext cx="7413391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Estandarización </a:t>
            </a:r>
          </a:p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de datos</a:t>
            </a:r>
          </a:p>
        </p:txBody>
      </p:sp>
      <p:sp>
        <p:nvSpPr>
          <p:cNvPr id="10" name="En Ecoener somos conservadores del legado más valioso que tenemos">
            <a:extLst>
              <a:ext uri="{FF2B5EF4-FFF2-40B4-BE49-F238E27FC236}">
                <a16:creationId xmlns:a16="http://schemas.microsoft.com/office/drawing/2014/main" id="{F0DA05F8-B51D-A649-B79B-F156B0B73D23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598851" y="2324546"/>
            <a:ext cx="5497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  <a:hlinkClick r:id="rId2"/>
              </a:rPr>
              <a:t>Smart Data </a:t>
            </a:r>
            <a:r>
              <a:rPr lang="es-ES" dirty="0" err="1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  <a:hlinkClick r:id="rId2"/>
              </a:rPr>
              <a:t>Model</a:t>
            </a:r>
            <a:r>
              <a:rPr lang="es-ES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  <a:hlinkClick r:id="rId2"/>
              </a:rPr>
              <a:t> </a:t>
            </a:r>
            <a:r>
              <a:rPr lang="es-ES" dirty="0" err="1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  <a:hlinkClick r:id="rId2"/>
              </a:rPr>
              <a:t>Program</a:t>
            </a:r>
            <a:r>
              <a:rPr lang="es-ES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  <a:hlinkClick r:id="rId2"/>
              </a:rPr>
              <a:t> </a:t>
            </a:r>
            <a:r>
              <a:rPr lang="es-ES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provee modelos </a:t>
            </a:r>
          </a:p>
          <a:p>
            <a:r>
              <a:rPr lang="es-ES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de datos abiertos en 12 dominios: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C79DFF8-0A7E-493C-9D5E-C29777E4C7F0}"/>
              </a:ext>
            </a:extLst>
          </p:cNvPr>
          <p:cNvSpPr txBox="1"/>
          <p:nvPr/>
        </p:nvSpPr>
        <p:spPr>
          <a:xfrm>
            <a:off x="598851" y="2970877"/>
            <a:ext cx="319366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1600" dirty="0"/>
              <a:t>Smart Cities 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/>
              <a:t>Smart </a:t>
            </a:r>
            <a:r>
              <a:rPr lang="en-US" sz="1600" dirty="0" err="1"/>
              <a:t>Agrifood</a:t>
            </a:r>
            <a:r>
              <a:rPr lang="en-US" sz="1600" dirty="0"/>
              <a:t> 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/>
              <a:t>Smart Water Smart Energy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/>
              <a:t>Smart Environment 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/>
              <a:t>Smart Robotics 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/>
              <a:t>Smart </a:t>
            </a:r>
            <a:r>
              <a:rPr lang="en-US" sz="1600" dirty="0" err="1"/>
              <a:t>Sensoring</a:t>
            </a:r>
            <a:r>
              <a:rPr lang="en-US" sz="1600" dirty="0"/>
              <a:t> 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/>
              <a:t>Cross sector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/>
              <a:t>Smart Manufacturing 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/>
              <a:t>Smart Aeronautics 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/>
              <a:t>Smart Destination 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/>
              <a:t>Smart Health </a:t>
            </a:r>
          </a:p>
        </p:txBody>
      </p:sp>
      <p:pic>
        <p:nvPicPr>
          <p:cNvPr id="9" name="Google Shape;189;p29">
            <a:extLst>
              <a:ext uri="{FF2B5EF4-FFF2-40B4-BE49-F238E27FC236}">
                <a16:creationId xmlns:a16="http://schemas.microsoft.com/office/drawing/2014/main" id="{D48D18B3-51D0-4AB2-886E-2827C0611ED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6921" y="1194102"/>
            <a:ext cx="4715162" cy="144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IWARE and IUDX Announce the Formation of the International Data Exchange  Alliance">
            <a:extLst>
              <a:ext uri="{FF2B5EF4-FFF2-40B4-BE49-F238E27FC236}">
                <a16:creationId xmlns:a16="http://schemas.microsoft.com/office/drawing/2014/main" id="{80B12E23-71AB-4166-91CA-76111D6AC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6" b="29817"/>
          <a:stretch/>
        </p:blipFill>
        <p:spPr bwMode="auto">
          <a:xfrm>
            <a:off x="6064401" y="3414481"/>
            <a:ext cx="5480826" cy="129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M Forum - How to manage Digital Transformation, Agile Business Operations  &amp;amp; Connected Digital Ecosystems">
            <a:extLst>
              <a:ext uri="{FF2B5EF4-FFF2-40B4-BE49-F238E27FC236}">
                <a16:creationId xmlns:a16="http://schemas.microsoft.com/office/drawing/2014/main" id="{CE4BBCF2-4C0D-4A5B-AAB3-0844C76A7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189" y="5070442"/>
            <a:ext cx="2472732" cy="59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Rule of Three at Connected Smart Cities Conference - FIWARE">
            <a:extLst>
              <a:ext uri="{FF2B5EF4-FFF2-40B4-BE49-F238E27FC236}">
                <a16:creationId xmlns:a16="http://schemas.microsoft.com/office/drawing/2014/main" id="{BB1DEDD4-CAA4-45F8-AEF6-CB3E0613B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21" y="4900371"/>
            <a:ext cx="1785970" cy="85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D70B6CE-002E-49E5-8343-59F6D724BFEE}"/>
              </a:ext>
            </a:extLst>
          </p:cNvPr>
          <p:cNvSpPr txBox="1"/>
          <p:nvPr/>
        </p:nvSpPr>
        <p:spPr>
          <a:xfrm>
            <a:off x="6465725" y="2770704"/>
            <a:ext cx="4948627" cy="579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</a:pPr>
            <a:r>
              <a:rPr lang="es-ES" sz="1400" kern="0" dirty="0">
                <a:latin typeface="Heebo" pitchFamily="2" charset="-79"/>
                <a:cs typeface="Heebo" pitchFamily="2" charset="-79"/>
                <a:sym typeface="Arial"/>
              </a:rPr>
              <a:t>Han contribuido al proyecto más de 70 organizaciones del sector público y privado de ámbito internacional</a:t>
            </a:r>
          </a:p>
        </p:txBody>
      </p:sp>
    </p:spTree>
    <p:extLst>
      <p:ext uri="{BB962C8B-B14F-4D97-AF65-F5344CB8AC3E}">
        <p14:creationId xmlns:p14="http://schemas.microsoft.com/office/powerpoint/2010/main" val="2979958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os guía la excelencia">
            <a:extLst>
              <a:ext uri="{FF2B5EF4-FFF2-40B4-BE49-F238E27FC236}">
                <a16:creationId xmlns:a16="http://schemas.microsoft.com/office/drawing/2014/main" id="{A95C36D2-2D7D-744E-862B-C5562A01BC0F}"/>
              </a:ext>
            </a:extLst>
          </p:cNvPr>
          <p:cNvSpPr txBox="1"/>
          <p:nvPr/>
        </p:nvSpPr>
        <p:spPr>
          <a:xfrm>
            <a:off x="658811" y="1376271"/>
            <a:ext cx="10309746" cy="3103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/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Datos</a:t>
            </a:r>
          </a:p>
          <a:p>
            <a:pPr algn="l"/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Abiertos</a:t>
            </a:r>
          </a:p>
          <a:p>
            <a:pPr algn="l"/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En </a:t>
            </a:r>
          </a:p>
          <a:p>
            <a:pPr algn="l"/>
            <a:r>
              <a:rPr lang="es-ES" sz="7000" spc="-200" dirty="0" err="1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españa</a:t>
            </a:r>
            <a:endParaRPr sz="7000" spc="-200" dirty="0">
              <a:solidFill>
                <a:schemeClr val="bg1"/>
              </a:solidFill>
              <a:latin typeface="CHANEY Extended" pitchFamily="2" charset="77"/>
              <a:ea typeface="Roboto" panose="02000000000000000000" pitchFamily="2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11D0DFB-35C4-904D-868B-45CD5420ED4B}"/>
              </a:ext>
            </a:extLst>
          </p:cNvPr>
          <p:cNvGrpSpPr/>
          <p:nvPr/>
        </p:nvGrpSpPr>
        <p:grpSpPr>
          <a:xfrm>
            <a:off x="10341066" y="4994728"/>
            <a:ext cx="4108268" cy="4173583"/>
            <a:chOff x="8064940" y="2684417"/>
            <a:chExt cx="4108268" cy="4173583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4A7E08F7-6577-7540-A4DB-08631AE2AE56}"/>
                </a:ext>
              </a:extLst>
            </p:cNvPr>
            <p:cNvGrpSpPr/>
            <p:nvPr/>
          </p:nvGrpSpPr>
          <p:grpSpPr>
            <a:xfrm>
              <a:off x="9998242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FC043353-9BC8-9D47-8B33-B55C8D766F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1E4FBE0D-CB16-0440-AAFC-C17CA46168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31CF2CBA-5FA3-3D45-AB70-D3B1D6D528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5A8480CD-1635-8747-B283-4F52C5EC962E}"/>
                </a:ext>
              </a:extLst>
            </p:cNvPr>
            <p:cNvGrpSpPr/>
            <p:nvPr/>
          </p:nvGrpSpPr>
          <p:grpSpPr>
            <a:xfrm>
              <a:off x="8064940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39" name="Conector recto 38">
                <a:extLst>
                  <a:ext uri="{FF2B5EF4-FFF2-40B4-BE49-F238E27FC236}">
                    <a16:creationId xmlns:a16="http://schemas.microsoft.com/office/drawing/2014/main" id="{BDBFEF5F-C404-584D-8464-F2018D4BC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8345506A-4BF4-1A4A-850A-B9CB80F98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9A79468F-736C-2245-B0E0-1888A63E46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1F9AF5E2-B5D9-4644-AB01-5AE3C0FB8DC4}"/>
                </a:ext>
              </a:extLst>
            </p:cNvPr>
            <p:cNvGrpSpPr/>
            <p:nvPr/>
          </p:nvGrpSpPr>
          <p:grpSpPr>
            <a:xfrm>
              <a:off x="10024368" y="2684417"/>
              <a:ext cx="2148840" cy="2148840"/>
              <a:chOff x="9998242" y="4709160"/>
              <a:chExt cx="2148840" cy="2148840"/>
            </a:xfrm>
          </p:grpSpPr>
          <p:cxnSp>
            <p:nvCxnSpPr>
              <p:cNvPr id="36" name="Conector recto 35">
                <a:extLst>
                  <a:ext uri="{FF2B5EF4-FFF2-40B4-BE49-F238E27FC236}">
                    <a16:creationId xmlns:a16="http://schemas.microsoft.com/office/drawing/2014/main" id="{ADF675A8-4CCC-D141-B176-5A1596929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cto 36">
                <a:extLst>
                  <a:ext uri="{FF2B5EF4-FFF2-40B4-BE49-F238E27FC236}">
                    <a16:creationId xmlns:a16="http://schemas.microsoft.com/office/drawing/2014/main" id="{EE148A85-26A2-3843-BF58-FB2F8A3593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37">
                <a:extLst>
                  <a:ext uri="{FF2B5EF4-FFF2-40B4-BE49-F238E27FC236}">
                    <a16:creationId xmlns:a16="http://schemas.microsoft.com/office/drawing/2014/main" id="{BA01BAFA-4A9A-B449-A836-737B82F781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En Ecoener somos conservadores del legado más valioso que tenemos">
            <a:extLst>
              <a:ext uri="{FF2B5EF4-FFF2-40B4-BE49-F238E27FC236}">
                <a16:creationId xmlns:a16="http://schemas.microsoft.com/office/drawing/2014/main" id="{3C68C7EA-86E9-4C70-AFDF-73C7E8DBADEC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solidFill>
                  <a:schemeClr val="bg1"/>
                </a:solidFill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</p:spTree>
    <p:extLst>
      <p:ext uri="{BB962C8B-B14F-4D97-AF65-F5344CB8AC3E}">
        <p14:creationId xmlns:p14="http://schemas.microsoft.com/office/powerpoint/2010/main" val="2631990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0" y="1239534"/>
            <a:ext cx="7413391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 err="1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Ii</a:t>
            </a: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 informe sobre datos abiertos en España </a:t>
            </a:r>
          </a:p>
        </p:txBody>
      </p:sp>
      <p:sp>
        <p:nvSpPr>
          <p:cNvPr id="10" name="En Ecoener somos conservadores del legado más valioso que tenemos">
            <a:extLst>
              <a:ext uri="{FF2B5EF4-FFF2-40B4-BE49-F238E27FC236}">
                <a16:creationId xmlns:a16="http://schemas.microsoft.com/office/drawing/2014/main" id="{F0DA05F8-B51D-A649-B79B-F156B0B73D23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598850" y="2264585"/>
            <a:ext cx="625915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Este proyecto fue uno de los 26 seleccionados en la segunda Convocatoria PIA de Cotec (2017)</a:t>
            </a:r>
          </a:p>
          <a:p>
            <a:endParaRPr lang="es-ES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Se ha publicado en 2017, 2019 y 2021 (presentación el próximo día 28-2-2022)</a:t>
            </a:r>
          </a:p>
          <a:p>
            <a:endParaRPr lang="es-ES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Principales conclusiones del II Informe: </a:t>
            </a:r>
          </a:p>
          <a:p>
            <a:pPr marL="285750" indent="-285750">
              <a:buBlip>
                <a:blip r:embed="rId2"/>
              </a:buBlip>
            </a:pPr>
            <a:r>
              <a:rPr lang="es-ES" sz="16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Base sólida legal. Traspuesta directiva en 2021</a:t>
            </a:r>
          </a:p>
          <a:p>
            <a:pPr marL="285750" indent="-285750">
              <a:buBlip>
                <a:blip r:embed="rId2"/>
              </a:buBlip>
            </a:pPr>
            <a:r>
              <a:rPr lang="es-ES" sz="16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Madurez de los portales baja por los PODP</a:t>
            </a:r>
          </a:p>
          <a:p>
            <a:pPr marL="285750" indent="-285750">
              <a:buBlip>
                <a:blip r:embed="rId2"/>
              </a:buBlip>
            </a:pPr>
            <a:r>
              <a:rPr lang="es-ES" sz="16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Los datos abiertos se consumen mayoritariamente en las AAPP</a:t>
            </a:r>
          </a:p>
          <a:p>
            <a:pPr marL="285750" indent="-285750">
              <a:buBlip>
                <a:blip r:embed="rId2"/>
              </a:buBlip>
            </a:pPr>
            <a:r>
              <a:rPr lang="es-ES" sz="16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Desajuste entre datos utilizados por servicios y los publicados</a:t>
            </a:r>
          </a:p>
          <a:p>
            <a:pPr marL="285750" indent="-285750">
              <a:buBlip>
                <a:blip r:embed="rId2"/>
              </a:buBlip>
            </a:pPr>
            <a:r>
              <a:rPr lang="es-ES" sz="16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Falta de coordinación entre publicadores</a:t>
            </a:r>
          </a:p>
          <a:p>
            <a:pPr marL="285750" indent="-285750">
              <a:buBlip>
                <a:blip r:embed="rId2"/>
              </a:buBlip>
            </a:pPr>
            <a:r>
              <a:rPr lang="es-ES" sz="16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Herramientas de publicación inadecuadas</a:t>
            </a:r>
          </a:p>
          <a:p>
            <a:pPr marL="285750" indent="-285750">
              <a:buBlip>
                <a:blip r:embed="rId2"/>
              </a:buBlip>
            </a:pPr>
            <a:r>
              <a:rPr lang="es-ES" sz="16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Falta de estandarización de los datos publicados</a:t>
            </a:r>
          </a:p>
          <a:p>
            <a:endParaRPr lang="es-ES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622781-0F5D-4AD5-AF79-EE24FB947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715" y="2012055"/>
            <a:ext cx="2965067" cy="4153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206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98220BBA-B0C2-9B4F-AE6F-ED3B27D65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1" y="702993"/>
            <a:ext cx="702775" cy="335045"/>
          </a:xfrm>
          <a:prstGeom prst="rect">
            <a:avLst/>
          </a:prstGeom>
        </p:spPr>
      </p:pic>
      <p:sp>
        <p:nvSpPr>
          <p:cNvPr id="9" name="En Ecoener somos conservadores del legado más valioso que tenemos">
            <a:extLst>
              <a:ext uri="{FF2B5EF4-FFF2-40B4-BE49-F238E27FC236}">
                <a16:creationId xmlns:a16="http://schemas.microsoft.com/office/drawing/2014/main" id="{828EB663-DE33-4623-ACBB-DE27149247B3}"/>
              </a:ext>
            </a:extLst>
          </p:cNvPr>
          <p:cNvSpPr txBox="1"/>
          <p:nvPr/>
        </p:nvSpPr>
        <p:spPr>
          <a:xfrm>
            <a:off x="8039724" y="3994345"/>
            <a:ext cx="3485970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marR="165735" algn="r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6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III JORNADA DE INNOVACIÓN</a:t>
            </a:r>
            <a:endParaRPr sz="16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</p:txBody>
      </p:sp>
      <p:sp>
        <p:nvSpPr>
          <p:cNvPr id="10" name="Nos guía la excelencia">
            <a:extLst>
              <a:ext uri="{FF2B5EF4-FFF2-40B4-BE49-F238E27FC236}">
                <a16:creationId xmlns:a16="http://schemas.microsoft.com/office/drawing/2014/main" id="{957EA9D7-65C0-4909-9059-CF3CDA75CC76}"/>
              </a:ext>
            </a:extLst>
          </p:cNvPr>
          <p:cNvSpPr txBox="1"/>
          <p:nvPr/>
        </p:nvSpPr>
        <p:spPr>
          <a:xfrm>
            <a:off x="6170194" y="4478956"/>
            <a:ext cx="5192350" cy="1620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r>
              <a:rPr lang="es-ES" sz="3600" spc="-200" dirty="0">
                <a:solidFill>
                  <a:schemeClr val="tx1"/>
                </a:solidFill>
                <a:latin typeface="CHANEY" pitchFamily="2" charset="77"/>
                <a:ea typeface="Roboto" panose="02000000000000000000" pitchFamily="2" charset="0"/>
              </a:rPr>
              <a:t>DATOS </a:t>
            </a:r>
          </a:p>
          <a:p>
            <a:r>
              <a:rPr lang="es-ES" sz="3600" spc="-200" dirty="0">
                <a:solidFill>
                  <a:schemeClr val="tx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ABIERTOS</a:t>
            </a:r>
          </a:p>
          <a:p>
            <a:r>
              <a:rPr lang="es-ES" sz="3600" spc="-200" dirty="0">
                <a:solidFill>
                  <a:schemeClr val="tx1"/>
                </a:solidFill>
                <a:latin typeface="CHANEY" pitchFamily="2" charset="77"/>
                <a:ea typeface="Roboto" panose="02000000000000000000" pitchFamily="2" charset="0"/>
              </a:rPr>
              <a:t>DATOS</a:t>
            </a:r>
          </a:p>
          <a:p>
            <a:r>
              <a:rPr lang="es-ES" sz="3600" spc="-200" dirty="0">
                <a:solidFill>
                  <a:schemeClr val="tx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COMPARTIDOS</a:t>
            </a:r>
            <a:endParaRPr sz="3600" spc="-200" dirty="0">
              <a:solidFill>
                <a:schemeClr val="tx1"/>
              </a:solidFill>
              <a:latin typeface="CHANEY Extended" panose="00000505000000000000" pitchFamily="50" charset="0"/>
              <a:ea typeface="Roboto" panose="02000000000000000000" pitchFamily="2" charset="0"/>
            </a:endParaRPr>
          </a:p>
        </p:txBody>
      </p:sp>
      <p:sp>
        <p:nvSpPr>
          <p:cNvPr id="12" name="En Ecoener somos conservadores del legado más valioso que tenemos">
            <a:extLst>
              <a:ext uri="{FF2B5EF4-FFF2-40B4-BE49-F238E27FC236}">
                <a16:creationId xmlns:a16="http://schemas.microsoft.com/office/drawing/2014/main" id="{679BE155-7502-4FBB-9C22-B5CC6C505036}"/>
              </a:ext>
            </a:extLst>
          </p:cNvPr>
          <p:cNvSpPr txBox="1"/>
          <p:nvPr/>
        </p:nvSpPr>
        <p:spPr>
          <a:xfrm>
            <a:off x="666305" y="1361819"/>
            <a:ext cx="5794455" cy="371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4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PONENTES:</a:t>
            </a: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endParaRPr lang="es-ES" sz="14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400" b="1" dirty="0">
                <a:latin typeface="Typewriter Elite MT" panose="02070309020205020404" pitchFamily="49" charset="77"/>
                <a:ea typeface="Roboto Light" panose="02000000000000000000" pitchFamily="2" charset="0"/>
              </a:rPr>
              <a:t>NEGOCIOS GENERADOS CON DATOS ABIERTOS</a:t>
            </a: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endParaRPr lang="es-ES" sz="14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L="285750" marR="165735" indent="-285750" defTabSz="224790">
              <a:buBlip>
                <a:blip r:embed="rId3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4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Alberto Abella, Data </a:t>
            </a:r>
            <a:r>
              <a:rPr lang="es-ES" sz="1400" dirty="0" err="1">
                <a:latin typeface="Typewriter Elite MT" panose="02070309020205020404" pitchFamily="49" charset="77"/>
                <a:ea typeface="Roboto Light" panose="02000000000000000000" pitchFamily="2" charset="0"/>
              </a:rPr>
              <a:t>Modelling</a:t>
            </a:r>
            <a:r>
              <a:rPr lang="es-ES" sz="14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 Expert en FIWARE </a:t>
            </a:r>
            <a:r>
              <a:rPr lang="es-ES" sz="1400" dirty="0" err="1">
                <a:latin typeface="Typewriter Elite MT" panose="02070309020205020404" pitchFamily="49" charset="77"/>
                <a:ea typeface="Roboto Light" panose="02000000000000000000" pitchFamily="2" charset="0"/>
              </a:rPr>
              <a:t>Foundation</a:t>
            </a:r>
            <a:endParaRPr lang="es-ES" sz="14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endParaRPr lang="es-ES" sz="14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400" b="1" dirty="0">
                <a:latin typeface="Typewriter Elite MT" panose="02070309020205020404" pitchFamily="49" charset="77"/>
                <a:ea typeface="Roboto Light" panose="02000000000000000000" pitchFamily="2" charset="0"/>
              </a:rPr>
              <a:t>GUÍA DE DATOS COMPARTIDOS ENTRE EMPRESAS</a:t>
            </a: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endParaRPr lang="es-ES" sz="14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L="285750" marR="165735" indent="-285750" defTabSz="224790">
              <a:buBlip>
                <a:blip r:embed="rId3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4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Amaia Martínez Muro, Responsable de Tecnología en Grupo SPRI </a:t>
            </a: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endParaRPr lang="es-ES" sz="14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400" b="1" dirty="0">
                <a:latin typeface="Typewriter Elite MT" panose="02070309020205020404" pitchFamily="49" charset="77"/>
                <a:ea typeface="Roboto Light" panose="02000000000000000000" pitchFamily="2" charset="0"/>
              </a:rPr>
              <a:t>MODELO DE CRECIMIENTO BASADO EN EL CONOCIMIENTO Y LOS VALORES</a:t>
            </a: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endParaRPr lang="es-ES" sz="14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L="285750" marR="165735" indent="-285750" defTabSz="224790">
              <a:buBlip>
                <a:blip r:embed="rId3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4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María Ángeles Martín Prats, fundadora y presidenta de </a:t>
            </a:r>
            <a:r>
              <a:rPr lang="es-ES" sz="1400" dirty="0" err="1">
                <a:latin typeface="Typewriter Elite MT" panose="02070309020205020404" pitchFamily="49" charset="77"/>
                <a:ea typeface="Roboto Light" panose="02000000000000000000" pitchFamily="2" charset="0"/>
              </a:rPr>
              <a:t>Skylife</a:t>
            </a:r>
            <a:endParaRPr lang="es-ES" sz="14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L="285750" marR="165735" indent="-285750" defTabSz="224790">
              <a:buBlip>
                <a:blip r:embed="rId3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endParaRPr lang="es-ES" sz="14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4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MODERA:</a:t>
            </a: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endParaRPr lang="es-ES" sz="14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L="285750" marR="165735" indent="-285750" defTabSz="224790">
              <a:buBlip>
                <a:blip r:embed="rId3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4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Aleix Pons, director de Economía de Cotec</a:t>
            </a:r>
          </a:p>
        </p:txBody>
      </p:sp>
    </p:spTree>
    <p:extLst>
      <p:ext uri="{BB962C8B-B14F-4D97-AF65-F5344CB8AC3E}">
        <p14:creationId xmlns:p14="http://schemas.microsoft.com/office/powerpoint/2010/main" val="628116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0" y="1239534"/>
            <a:ext cx="7413391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 err="1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IiI</a:t>
            </a: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 informe sobre datos abiertos en España </a:t>
            </a:r>
          </a:p>
        </p:txBody>
      </p:sp>
      <p:sp>
        <p:nvSpPr>
          <p:cNvPr id="10" name="En Ecoener somos conservadores del legado más valioso que tenemos">
            <a:extLst>
              <a:ext uri="{FF2B5EF4-FFF2-40B4-BE49-F238E27FC236}">
                <a16:creationId xmlns:a16="http://schemas.microsoft.com/office/drawing/2014/main" id="{F0DA05F8-B51D-A649-B79B-F156B0B73D23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598849" y="2264585"/>
            <a:ext cx="1049387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Algunas conclusiones del III Informe (se presentará a principios de marzo):</a:t>
            </a:r>
          </a:p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 </a:t>
            </a:r>
          </a:p>
          <a:p>
            <a:pPr marL="285750" indent="-28575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Irrupción de los datos estadísticos 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pPr marL="285750" indent="-28575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Falta de estandarización de los datos publicados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pPr marL="285750" indent="-28575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Herramientas inadecuadas para publicación de datos. PODP.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pPr marL="285750" indent="-28575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Servicios basados en datos abiertos no mantenidos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pPr marL="285750" indent="-28575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Reputación de publicadores de datos abiertos</a:t>
            </a:r>
          </a:p>
        </p:txBody>
      </p:sp>
      <p:pic>
        <p:nvPicPr>
          <p:cNvPr id="4" name="Imagen 3" descr="Forma, Calendario&#10;&#10;Descripción generada automáticamente">
            <a:extLst>
              <a:ext uri="{FF2B5EF4-FFF2-40B4-BE49-F238E27FC236}">
                <a16:creationId xmlns:a16="http://schemas.microsoft.com/office/drawing/2014/main" id="{07C8BCC1-B642-48A4-A685-9BA4E81ADDC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272EE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451424" y="3311350"/>
            <a:ext cx="2708754" cy="243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os guía la excelencia">
            <a:extLst>
              <a:ext uri="{FF2B5EF4-FFF2-40B4-BE49-F238E27FC236}">
                <a16:creationId xmlns:a16="http://schemas.microsoft.com/office/drawing/2014/main" id="{A95C36D2-2D7D-744E-862B-C5562A01BC0F}"/>
              </a:ext>
            </a:extLst>
          </p:cNvPr>
          <p:cNvSpPr txBox="1"/>
          <p:nvPr/>
        </p:nvSpPr>
        <p:spPr>
          <a:xfrm>
            <a:off x="658811" y="1376271"/>
            <a:ext cx="10309746" cy="4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/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HERRAMIENTAS</a:t>
            </a:r>
          </a:p>
          <a:p>
            <a:pPr algn="l"/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PARA LOS NEGOCIOS BASADOS EN DATOS ABIERTOS</a:t>
            </a:r>
            <a:endParaRPr sz="7000" spc="-200" dirty="0">
              <a:solidFill>
                <a:schemeClr val="bg1"/>
              </a:solidFill>
              <a:latin typeface="CHANEY Extended" pitchFamily="2" charset="77"/>
              <a:ea typeface="Roboto" panose="02000000000000000000" pitchFamily="2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11D0DFB-35C4-904D-868B-45CD5420ED4B}"/>
              </a:ext>
            </a:extLst>
          </p:cNvPr>
          <p:cNvGrpSpPr/>
          <p:nvPr/>
        </p:nvGrpSpPr>
        <p:grpSpPr>
          <a:xfrm>
            <a:off x="10341066" y="4994728"/>
            <a:ext cx="4108268" cy="4173583"/>
            <a:chOff x="8064940" y="2684417"/>
            <a:chExt cx="4108268" cy="4173583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4A7E08F7-6577-7540-A4DB-08631AE2AE56}"/>
                </a:ext>
              </a:extLst>
            </p:cNvPr>
            <p:cNvGrpSpPr/>
            <p:nvPr/>
          </p:nvGrpSpPr>
          <p:grpSpPr>
            <a:xfrm>
              <a:off x="9998242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FC043353-9BC8-9D47-8B33-B55C8D766F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1E4FBE0D-CB16-0440-AAFC-C17CA46168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31CF2CBA-5FA3-3D45-AB70-D3B1D6D528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5A8480CD-1635-8747-B283-4F52C5EC962E}"/>
                </a:ext>
              </a:extLst>
            </p:cNvPr>
            <p:cNvGrpSpPr/>
            <p:nvPr/>
          </p:nvGrpSpPr>
          <p:grpSpPr>
            <a:xfrm>
              <a:off x="8064940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39" name="Conector recto 38">
                <a:extLst>
                  <a:ext uri="{FF2B5EF4-FFF2-40B4-BE49-F238E27FC236}">
                    <a16:creationId xmlns:a16="http://schemas.microsoft.com/office/drawing/2014/main" id="{BDBFEF5F-C404-584D-8464-F2018D4BC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8345506A-4BF4-1A4A-850A-B9CB80F98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9A79468F-736C-2245-B0E0-1888A63E46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1F9AF5E2-B5D9-4644-AB01-5AE3C0FB8DC4}"/>
                </a:ext>
              </a:extLst>
            </p:cNvPr>
            <p:cNvGrpSpPr/>
            <p:nvPr/>
          </p:nvGrpSpPr>
          <p:grpSpPr>
            <a:xfrm>
              <a:off x="10024368" y="2684417"/>
              <a:ext cx="2148840" cy="2148840"/>
              <a:chOff x="9998242" y="4709160"/>
              <a:chExt cx="2148840" cy="2148840"/>
            </a:xfrm>
          </p:grpSpPr>
          <p:cxnSp>
            <p:nvCxnSpPr>
              <p:cNvPr id="36" name="Conector recto 35">
                <a:extLst>
                  <a:ext uri="{FF2B5EF4-FFF2-40B4-BE49-F238E27FC236}">
                    <a16:creationId xmlns:a16="http://schemas.microsoft.com/office/drawing/2014/main" id="{ADF675A8-4CCC-D141-B176-5A1596929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cto 36">
                <a:extLst>
                  <a:ext uri="{FF2B5EF4-FFF2-40B4-BE49-F238E27FC236}">
                    <a16:creationId xmlns:a16="http://schemas.microsoft.com/office/drawing/2014/main" id="{EE148A85-26A2-3843-BF58-FB2F8A3593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37">
                <a:extLst>
                  <a:ext uri="{FF2B5EF4-FFF2-40B4-BE49-F238E27FC236}">
                    <a16:creationId xmlns:a16="http://schemas.microsoft.com/office/drawing/2014/main" id="{BA01BAFA-4A9A-B449-A836-737B82F781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En Ecoener somos conservadores del legado más valioso que tenemos">
            <a:extLst>
              <a:ext uri="{FF2B5EF4-FFF2-40B4-BE49-F238E27FC236}">
                <a16:creationId xmlns:a16="http://schemas.microsoft.com/office/drawing/2014/main" id="{3C68C7EA-86E9-4C70-AFDF-73C7E8DBADEC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solidFill>
                  <a:schemeClr val="bg1"/>
                </a:solidFill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</p:spTree>
    <p:extLst>
      <p:ext uri="{BB962C8B-B14F-4D97-AF65-F5344CB8AC3E}">
        <p14:creationId xmlns:p14="http://schemas.microsoft.com/office/powerpoint/2010/main" val="3761432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0" y="1239534"/>
            <a:ext cx="8282823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HERRAMIENTAS PARA LOS NEGOCIOS BASADOS EN DATOS ABIERTOS</a:t>
            </a:r>
          </a:p>
        </p:txBody>
      </p:sp>
      <p:sp>
        <p:nvSpPr>
          <p:cNvPr id="10" name="En Ecoener somos conservadores del legado más valioso que tenemos">
            <a:extLst>
              <a:ext uri="{FF2B5EF4-FFF2-40B4-BE49-F238E27FC236}">
                <a16:creationId xmlns:a16="http://schemas.microsoft.com/office/drawing/2014/main" id="{F0DA05F8-B51D-A649-B79B-F156B0B73D23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598849" y="2264585"/>
            <a:ext cx="1049387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Data </a:t>
            </a:r>
            <a:r>
              <a:rPr lang="es-ES" sz="2000" dirty="0" err="1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spaces</a:t>
            </a: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:</a:t>
            </a:r>
          </a:p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El espacio tecnológico y organizativo para compartir datos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Resuelve 4 desafíos:</a:t>
            </a:r>
          </a:p>
          <a:p>
            <a:pPr marL="342900" indent="-34290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Permite el intercambio de los datos puestos a disposición</a:t>
            </a:r>
          </a:p>
          <a:p>
            <a:pPr marL="342900" indent="-34290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Permite el control del intercambio ante límites que impone en proveedor</a:t>
            </a:r>
          </a:p>
          <a:p>
            <a:pPr marL="342900" indent="-34290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Permite los intercambios económicos entre los agentes</a:t>
            </a:r>
          </a:p>
          <a:p>
            <a:pPr marL="342900" indent="-34290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Establece las normas de participación de proveedores y consumidores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Promovido (financiado) por Comisión Europea. Mercado único de datos. Gaia-X</a:t>
            </a:r>
          </a:p>
        </p:txBody>
      </p:sp>
    </p:spTree>
    <p:extLst>
      <p:ext uri="{BB962C8B-B14F-4D97-AF65-F5344CB8AC3E}">
        <p14:creationId xmlns:p14="http://schemas.microsoft.com/office/powerpoint/2010/main" val="1335778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239;p35">
            <a:extLst>
              <a:ext uri="{FF2B5EF4-FFF2-40B4-BE49-F238E27FC236}">
                <a16:creationId xmlns:a16="http://schemas.microsoft.com/office/drawing/2014/main" id="{8E548746-1313-4F64-BEC6-7AD0E6B6D520}"/>
              </a:ext>
            </a:extLst>
          </p:cNvPr>
          <p:cNvSpPr/>
          <p:nvPr/>
        </p:nvSpPr>
        <p:spPr>
          <a:xfrm>
            <a:off x="347226" y="2311324"/>
            <a:ext cx="2728400" cy="736800"/>
          </a:xfrm>
          <a:prstGeom prst="rect">
            <a:avLst/>
          </a:prstGeom>
          <a:solidFill>
            <a:srgbClr val="D0FBF0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</a:endParaRPr>
          </a:p>
        </p:txBody>
      </p:sp>
      <p:sp>
        <p:nvSpPr>
          <p:cNvPr id="53" name="Google Shape;242;p35">
            <a:extLst>
              <a:ext uri="{FF2B5EF4-FFF2-40B4-BE49-F238E27FC236}">
                <a16:creationId xmlns:a16="http://schemas.microsoft.com/office/drawing/2014/main" id="{FAD17542-E6BA-437C-9B1D-2BEAACFAE37E}"/>
              </a:ext>
            </a:extLst>
          </p:cNvPr>
          <p:cNvSpPr/>
          <p:nvPr/>
        </p:nvSpPr>
        <p:spPr>
          <a:xfrm>
            <a:off x="347226" y="3225879"/>
            <a:ext cx="2728400" cy="736800"/>
          </a:xfrm>
          <a:prstGeom prst="rect">
            <a:avLst/>
          </a:prstGeom>
          <a:solidFill>
            <a:srgbClr val="D0FBF0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245;p35">
            <a:extLst>
              <a:ext uri="{FF2B5EF4-FFF2-40B4-BE49-F238E27FC236}">
                <a16:creationId xmlns:a16="http://schemas.microsoft.com/office/drawing/2014/main" id="{8C163649-9846-4579-8648-F47B75AF7AE9}"/>
              </a:ext>
            </a:extLst>
          </p:cNvPr>
          <p:cNvSpPr/>
          <p:nvPr/>
        </p:nvSpPr>
        <p:spPr>
          <a:xfrm>
            <a:off x="347226" y="4149439"/>
            <a:ext cx="2728400" cy="736800"/>
          </a:xfrm>
          <a:prstGeom prst="rect">
            <a:avLst/>
          </a:prstGeom>
          <a:solidFill>
            <a:srgbClr val="D0FBF0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En Ecoener somos conservadores del legado más valioso que tenemos">
            <a:extLst>
              <a:ext uri="{FF2B5EF4-FFF2-40B4-BE49-F238E27FC236}">
                <a16:creationId xmlns:a16="http://schemas.microsoft.com/office/drawing/2014/main" id="{F0DA05F8-B51D-A649-B79B-F156B0B73D23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  <p:sp>
        <p:nvSpPr>
          <p:cNvPr id="5" name="Google Shape;233;p35">
            <a:extLst>
              <a:ext uri="{FF2B5EF4-FFF2-40B4-BE49-F238E27FC236}">
                <a16:creationId xmlns:a16="http://schemas.microsoft.com/office/drawing/2014/main" id="{12D566F1-C3CD-465F-880A-6E4540090187}"/>
              </a:ext>
            </a:extLst>
          </p:cNvPr>
          <p:cNvSpPr/>
          <p:nvPr/>
        </p:nvSpPr>
        <p:spPr>
          <a:xfrm>
            <a:off x="128260" y="1381485"/>
            <a:ext cx="8929200" cy="419920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7" name="Google Shape;234;p35">
            <a:extLst>
              <a:ext uri="{FF2B5EF4-FFF2-40B4-BE49-F238E27FC236}">
                <a16:creationId xmlns:a16="http://schemas.microsoft.com/office/drawing/2014/main" id="{41528812-F109-4723-BB7D-8555AA5A73DA}"/>
              </a:ext>
            </a:extLst>
          </p:cNvPr>
          <p:cNvSpPr/>
          <p:nvPr/>
        </p:nvSpPr>
        <p:spPr>
          <a:xfrm>
            <a:off x="6151230" y="2319337"/>
            <a:ext cx="2728400" cy="736800"/>
          </a:xfrm>
          <a:prstGeom prst="rect">
            <a:avLst/>
          </a:prstGeom>
          <a:solidFill>
            <a:srgbClr val="D6DB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 b="1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8" name="Google Shape;235;p35">
            <a:extLst>
              <a:ext uri="{FF2B5EF4-FFF2-40B4-BE49-F238E27FC236}">
                <a16:creationId xmlns:a16="http://schemas.microsoft.com/office/drawing/2014/main" id="{3603539F-3C3C-48CA-98D4-C821D63F1FC5}"/>
              </a:ext>
            </a:extLst>
          </p:cNvPr>
          <p:cNvSpPr txBox="1"/>
          <p:nvPr/>
        </p:nvSpPr>
        <p:spPr>
          <a:xfrm>
            <a:off x="6617793" y="2459637"/>
            <a:ext cx="2200800" cy="4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  <a:t>Metadata &amp; </a:t>
            </a:r>
            <a:b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</a:br>
            <a: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  <a:t>Discovery Services</a:t>
            </a:r>
            <a:endParaRPr sz="1467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9" name="Google Shape;236;p35">
            <a:extLst>
              <a:ext uri="{FF2B5EF4-FFF2-40B4-BE49-F238E27FC236}">
                <a16:creationId xmlns:a16="http://schemas.microsoft.com/office/drawing/2014/main" id="{6029A253-DA82-4AB2-8AD1-B7F1E07BE0CE}"/>
              </a:ext>
            </a:extLst>
          </p:cNvPr>
          <p:cNvSpPr/>
          <p:nvPr/>
        </p:nvSpPr>
        <p:spPr>
          <a:xfrm>
            <a:off x="3252112" y="3233892"/>
            <a:ext cx="2728400" cy="736800"/>
          </a:xfrm>
          <a:prstGeom prst="rect">
            <a:avLst/>
          </a:prstGeom>
          <a:solidFill>
            <a:srgbClr val="FAFE03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 b="1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11" name="Google Shape;237;p35">
            <a:extLst>
              <a:ext uri="{FF2B5EF4-FFF2-40B4-BE49-F238E27FC236}">
                <a16:creationId xmlns:a16="http://schemas.microsoft.com/office/drawing/2014/main" id="{543C26D1-5386-481A-A410-C31F2F73613D}"/>
              </a:ext>
            </a:extLst>
          </p:cNvPr>
          <p:cNvSpPr txBox="1"/>
          <p:nvPr/>
        </p:nvSpPr>
        <p:spPr>
          <a:xfrm>
            <a:off x="3852445" y="3429213"/>
            <a:ext cx="2037200" cy="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  <a:t>Trusted Exchange</a:t>
            </a:r>
            <a:endParaRPr sz="1467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pic>
        <p:nvPicPr>
          <p:cNvPr id="12" name="Google Shape;238;p35">
            <a:extLst>
              <a:ext uri="{FF2B5EF4-FFF2-40B4-BE49-F238E27FC236}">
                <a16:creationId xmlns:a16="http://schemas.microsoft.com/office/drawing/2014/main" id="{99EFBAE1-D261-448F-88A7-43CE854BA3E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44115" y="3312144"/>
            <a:ext cx="531767" cy="61637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40;p35">
            <a:extLst>
              <a:ext uri="{FF2B5EF4-FFF2-40B4-BE49-F238E27FC236}">
                <a16:creationId xmlns:a16="http://schemas.microsoft.com/office/drawing/2014/main" id="{C5148136-A193-4E63-8911-F3285CA5CCB4}"/>
              </a:ext>
            </a:extLst>
          </p:cNvPr>
          <p:cNvSpPr txBox="1"/>
          <p:nvPr/>
        </p:nvSpPr>
        <p:spPr>
          <a:xfrm>
            <a:off x="1388905" y="2408850"/>
            <a:ext cx="1631200" cy="5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  <a:t>Data Models &amp; </a:t>
            </a:r>
            <a:b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</a:br>
            <a: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  <a:t>formats</a:t>
            </a:r>
            <a:endParaRPr sz="1467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pic>
        <p:nvPicPr>
          <p:cNvPr id="15" name="Google Shape;241;p35">
            <a:extLst>
              <a:ext uri="{FF2B5EF4-FFF2-40B4-BE49-F238E27FC236}">
                <a16:creationId xmlns:a16="http://schemas.microsoft.com/office/drawing/2014/main" id="{680E6540-8EF7-428E-8BE6-6F0AF924AC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276" y="2359463"/>
            <a:ext cx="564091" cy="65384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43;p35">
            <a:extLst>
              <a:ext uri="{FF2B5EF4-FFF2-40B4-BE49-F238E27FC236}">
                <a16:creationId xmlns:a16="http://schemas.microsoft.com/office/drawing/2014/main" id="{E843CC69-8726-4801-990F-7286B326483C}"/>
              </a:ext>
            </a:extLst>
          </p:cNvPr>
          <p:cNvSpPr txBox="1"/>
          <p:nvPr/>
        </p:nvSpPr>
        <p:spPr>
          <a:xfrm>
            <a:off x="953326" y="3437449"/>
            <a:ext cx="2037200" cy="3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  <a:t>Data Exchange API</a:t>
            </a:r>
            <a:endParaRPr sz="1467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pic>
        <p:nvPicPr>
          <p:cNvPr id="19" name="Google Shape;244;p35">
            <a:extLst>
              <a:ext uri="{FF2B5EF4-FFF2-40B4-BE49-F238E27FC236}">
                <a16:creationId xmlns:a16="http://schemas.microsoft.com/office/drawing/2014/main" id="{3AAA81CD-1AF3-47F0-8DF9-AF5C8CD3615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808" y="3375915"/>
            <a:ext cx="408136" cy="47307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46;p35">
            <a:extLst>
              <a:ext uri="{FF2B5EF4-FFF2-40B4-BE49-F238E27FC236}">
                <a16:creationId xmlns:a16="http://schemas.microsoft.com/office/drawing/2014/main" id="{A8AA56EE-5A73-4D51-9311-28D0581947CD}"/>
              </a:ext>
            </a:extLst>
          </p:cNvPr>
          <p:cNvSpPr txBox="1"/>
          <p:nvPr/>
        </p:nvSpPr>
        <p:spPr>
          <a:xfrm>
            <a:off x="1386525" y="4264365"/>
            <a:ext cx="1608800" cy="5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  <a:t>Provenance &amp; Traceability</a:t>
            </a:r>
            <a:endParaRPr sz="1467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22" name="Google Shape;247;p35">
            <a:extLst>
              <a:ext uri="{FF2B5EF4-FFF2-40B4-BE49-F238E27FC236}">
                <a16:creationId xmlns:a16="http://schemas.microsoft.com/office/drawing/2014/main" id="{C1C1BB63-BE11-42C5-8A4F-2BB3824EA65A}"/>
              </a:ext>
            </a:extLst>
          </p:cNvPr>
          <p:cNvSpPr/>
          <p:nvPr/>
        </p:nvSpPr>
        <p:spPr>
          <a:xfrm>
            <a:off x="3252112" y="4157452"/>
            <a:ext cx="2728400" cy="736800"/>
          </a:xfrm>
          <a:prstGeom prst="rect">
            <a:avLst/>
          </a:prstGeom>
          <a:solidFill>
            <a:srgbClr val="FAFE03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 b="1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23" name="Google Shape;248;p35">
            <a:extLst>
              <a:ext uri="{FF2B5EF4-FFF2-40B4-BE49-F238E27FC236}">
                <a16:creationId xmlns:a16="http://schemas.microsoft.com/office/drawing/2014/main" id="{CC0AE118-4C23-4F29-B0EA-A454F63153FE}"/>
              </a:ext>
            </a:extLst>
          </p:cNvPr>
          <p:cNvSpPr txBox="1"/>
          <p:nvPr/>
        </p:nvSpPr>
        <p:spPr>
          <a:xfrm>
            <a:off x="3741920" y="4269253"/>
            <a:ext cx="2152800" cy="5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  <a:t>Access &amp; Usage Control/Policies</a:t>
            </a:r>
            <a:endParaRPr sz="1467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pic>
        <p:nvPicPr>
          <p:cNvPr id="24" name="Google Shape;249;p35" descr="A picture containing text&#10;&#10;Description automatically generated">
            <a:extLst>
              <a:ext uri="{FF2B5EF4-FFF2-40B4-BE49-F238E27FC236}">
                <a16:creationId xmlns:a16="http://schemas.microsoft.com/office/drawing/2014/main" id="{9F1A1A7D-59F8-4D76-BB36-8607E78585C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06373" y="4258136"/>
            <a:ext cx="335549" cy="53533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0;p35">
            <a:extLst>
              <a:ext uri="{FF2B5EF4-FFF2-40B4-BE49-F238E27FC236}">
                <a16:creationId xmlns:a16="http://schemas.microsoft.com/office/drawing/2014/main" id="{92519C37-027D-42EB-9101-FBF3375E60CA}"/>
              </a:ext>
            </a:extLst>
          </p:cNvPr>
          <p:cNvSpPr/>
          <p:nvPr/>
        </p:nvSpPr>
        <p:spPr>
          <a:xfrm>
            <a:off x="3252112" y="2326458"/>
            <a:ext cx="2728400" cy="736800"/>
          </a:xfrm>
          <a:prstGeom prst="rect">
            <a:avLst/>
          </a:prstGeom>
          <a:solidFill>
            <a:srgbClr val="FAFE03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 b="1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pic>
        <p:nvPicPr>
          <p:cNvPr id="26" name="Google Shape;251;p35">
            <a:extLst>
              <a:ext uri="{FF2B5EF4-FFF2-40B4-BE49-F238E27FC236}">
                <a16:creationId xmlns:a16="http://schemas.microsoft.com/office/drawing/2014/main" id="{DDC3B771-2DEA-4199-986B-C7594EAD45E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09651" y="2319337"/>
            <a:ext cx="646356" cy="74920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52;p35">
            <a:extLst>
              <a:ext uri="{FF2B5EF4-FFF2-40B4-BE49-F238E27FC236}">
                <a16:creationId xmlns:a16="http://schemas.microsoft.com/office/drawing/2014/main" id="{BAD1751C-3619-4C71-9C81-8AF42AB1E65C}"/>
              </a:ext>
            </a:extLst>
          </p:cNvPr>
          <p:cNvSpPr txBox="1"/>
          <p:nvPr/>
        </p:nvSpPr>
        <p:spPr>
          <a:xfrm>
            <a:off x="4004676" y="2448214"/>
            <a:ext cx="19148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  <a:t>Identity Management</a:t>
            </a:r>
            <a:endParaRPr sz="1467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28" name="Google Shape;253;p35">
            <a:extLst>
              <a:ext uri="{FF2B5EF4-FFF2-40B4-BE49-F238E27FC236}">
                <a16:creationId xmlns:a16="http://schemas.microsoft.com/office/drawing/2014/main" id="{C8822625-BD8B-4B32-9D9B-FD80FD3C9CE5}"/>
              </a:ext>
            </a:extLst>
          </p:cNvPr>
          <p:cNvSpPr/>
          <p:nvPr/>
        </p:nvSpPr>
        <p:spPr>
          <a:xfrm>
            <a:off x="6151230" y="3233892"/>
            <a:ext cx="2728400" cy="736800"/>
          </a:xfrm>
          <a:prstGeom prst="rect">
            <a:avLst/>
          </a:prstGeom>
          <a:solidFill>
            <a:srgbClr val="D6DB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 b="1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29" name="Google Shape;254;p35">
            <a:extLst>
              <a:ext uri="{FF2B5EF4-FFF2-40B4-BE49-F238E27FC236}">
                <a16:creationId xmlns:a16="http://schemas.microsoft.com/office/drawing/2014/main" id="{B050C40E-0232-45C8-9E6D-446AABAC8DFD}"/>
              </a:ext>
            </a:extLst>
          </p:cNvPr>
          <p:cNvSpPr txBox="1"/>
          <p:nvPr/>
        </p:nvSpPr>
        <p:spPr>
          <a:xfrm>
            <a:off x="6359489" y="3329528"/>
            <a:ext cx="24292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  <a:t>Publication &amp;</a:t>
            </a:r>
            <a:b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</a:br>
            <a: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  <a:t> Marketplace Services</a:t>
            </a:r>
            <a:endParaRPr sz="1467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30" name="Google Shape;255;p35">
            <a:extLst>
              <a:ext uri="{FF2B5EF4-FFF2-40B4-BE49-F238E27FC236}">
                <a16:creationId xmlns:a16="http://schemas.microsoft.com/office/drawing/2014/main" id="{1130856B-4894-4BA1-ACB5-0CCC4DC30F3E}"/>
              </a:ext>
            </a:extLst>
          </p:cNvPr>
          <p:cNvSpPr/>
          <p:nvPr/>
        </p:nvSpPr>
        <p:spPr>
          <a:xfrm>
            <a:off x="6151230" y="4157452"/>
            <a:ext cx="2728400" cy="736800"/>
          </a:xfrm>
          <a:prstGeom prst="rect">
            <a:avLst/>
          </a:prstGeom>
          <a:solidFill>
            <a:srgbClr val="D6DB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 b="1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31" name="Google Shape;256;p35">
            <a:extLst>
              <a:ext uri="{FF2B5EF4-FFF2-40B4-BE49-F238E27FC236}">
                <a16:creationId xmlns:a16="http://schemas.microsoft.com/office/drawing/2014/main" id="{E72A44E8-0B12-45DB-B732-B3357F15511A}"/>
              </a:ext>
            </a:extLst>
          </p:cNvPr>
          <p:cNvSpPr txBox="1"/>
          <p:nvPr/>
        </p:nvSpPr>
        <p:spPr>
          <a:xfrm>
            <a:off x="7434978" y="4254422"/>
            <a:ext cx="1358800" cy="5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  <a:t>Data Usage Accounting</a:t>
            </a:r>
            <a:endParaRPr sz="1467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32" name="Google Shape;257;p35">
            <a:extLst>
              <a:ext uri="{FF2B5EF4-FFF2-40B4-BE49-F238E27FC236}">
                <a16:creationId xmlns:a16="http://schemas.microsoft.com/office/drawing/2014/main" id="{1829743B-C5BF-43D6-9C7F-A457A78DF93F}"/>
              </a:ext>
            </a:extLst>
          </p:cNvPr>
          <p:cNvSpPr/>
          <p:nvPr/>
        </p:nvSpPr>
        <p:spPr>
          <a:xfrm>
            <a:off x="9213168" y="3233892"/>
            <a:ext cx="2728400" cy="736800"/>
          </a:xfrm>
          <a:prstGeom prst="rect">
            <a:avLst/>
          </a:prstGeom>
          <a:solidFill>
            <a:srgbClr val="F8D7FE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 b="1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33" name="Google Shape;258;p35">
            <a:extLst>
              <a:ext uri="{FF2B5EF4-FFF2-40B4-BE49-F238E27FC236}">
                <a16:creationId xmlns:a16="http://schemas.microsoft.com/office/drawing/2014/main" id="{238D05CE-C03B-4E42-B96F-30C8CE62088C}"/>
              </a:ext>
            </a:extLst>
          </p:cNvPr>
          <p:cNvSpPr txBox="1"/>
          <p:nvPr/>
        </p:nvSpPr>
        <p:spPr>
          <a:xfrm>
            <a:off x="10034061" y="3404766"/>
            <a:ext cx="18464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  <a:t>Operational Agreements</a:t>
            </a:r>
            <a:endParaRPr sz="1467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pic>
        <p:nvPicPr>
          <p:cNvPr id="34" name="Google Shape;259;p35" descr="Icon&#10;&#10;Description automatically generated">
            <a:extLst>
              <a:ext uri="{FF2B5EF4-FFF2-40B4-BE49-F238E27FC236}">
                <a16:creationId xmlns:a16="http://schemas.microsoft.com/office/drawing/2014/main" id="{40B4EF88-74A2-46B4-A4E1-4307AD5B57F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64477" y="3164329"/>
            <a:ext cx="757337" cy="87784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260;p35">
            <a:extLst>
              <a:ext uri="{FF2B5EF4-FFF2-40B4-BE49-F238E27FC236}">
                <a16:creationId xmlns:a16="http://schemas.microsoft.com/office/drawing/2014/main" id="{1461E02D-D320-4D8C-A1D2-EF4D93CEDD69}"/>
              </a:ext>
            </a:extLst>
          </p:cNvPr>
          <p:cNvSpPr/>
          <p:nvPr/>
        </p:nvSpPr>
        <p:spPr>
          <a:xfrm>
            <a:off x="9213168" y="4157452"/>
            <a:ext cx="2728400" cy="736800"/>
          </a:xfrm>
          <a:prstGeom prst="rect">
            <a:avLst/>
          </a:prstGeom>
          <a:solidFill>
            <a:srgbClr val="F8D7FE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 b="1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36" name="Google Shape;261;p35">
            <a:extLst>
              <a:ext uri="{FF2B5EF4-FFF2-40B4-BE49-F238E27FC236}">
                <a16:creationId xmlns:a16="http://schemas.microsoft.com/office/drawing/2014/main" id="{271F2B92-F3E0-407B-A4D2-62B770C5A44B}"/>
              </a:ext>
            </a:extLst>
          </p:cNvPr>
          <p:cNvSpPr txBox="1"/>
          <p:nvPr/>
        </p:nvSpPr>
        <p:spPr>
          <a:xfrm>
            <a:off x="10010937" y="4266588"/>
            <a:ext cx="18448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  <a:t>Organizational Agreements</a:t>
            </a:r>
            <a:endParaRPr sz="1467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pic>
        <p:nvPicPr>
          <p:cNvPr id="37" name="Google Shape;262;p35">
            <a:extLst>
              <a:ext uri="{FF2B5EF4-FFF2-40B4-BE49-F238E27FC236}">
                <a16:creationId xmlns:a16="http://schemas.microsoft.com/office/drawing/2014/main" id="{E4B6EBED-339F-41DA-B7AE-BED118630FA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7543" y="4266135"/>
            <a:ext cx="329021" cy="51934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263;p35">
            <a:extLst>
              <a:ext uri="{FF2B5EF4-FFF2-40B4-BE49-F238E27FC236}">
                <a16:creationId xmlns:a16="http://schemas.microsoft.com/office/drawing/2014/main" id="{FC2F97AB-1D7F-447C-ADE0-367D7A05E44E}"/>
              </a:ext>
            </a:extLst>
          </p:cNvPr>
          <p:cNvSpPr/>
          <p:nvPr/>
        </p:nvSpPr>
        <p:spPr>
          <a:xfrm>
            <a:off x="9213168" y="2319337"/>
            <a:ext cx="2728400" cy="736800"/>
          </a:xfrm>
          <a:prstGeom prst="rect">
            <a:avLst/>
          </a:prstGeom>
          <a:solidFill>
            <a:srgbClr val="F8D7FE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 b="1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39" name="Google Shape;264;p35">
            <a:extLst>
              <a:ext uri="{FF2B5EF4-FFF2-40B4-BE49-F238E27FC236}">
                <a16:creationId xmlns:a16="http://schemas.microsoft.com/office/drawing/2014/main" id="{5434C120-A0A0-4583-AF27-8BC02256E8ED}"/>
              </a:ext>
            </a:extLst>
          </p:cNvPr>
          <p:cNvSpPr txBox="1"/>
          <p:nvPr/>
        </p:nvSpPr>
        <p:spPr>
          <a:xfrm>
            <a:off x="10241765" y="2418597"/>
            <a:ext cx="16088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r>
              <a:rPr lang="en-GB" sz="1467" b="1">
                <a:latin typeface="Heebo" pitchFamily="2" charset="-79"/>
                <a:ea typeface="Arial"/>
                <a:cs typeface="Heebo" pitchFamily="2" charset="-79"/>
                <a:sym typeface="Arial"/>
              </a:rPr>
              <a:t>Business Agreements</a:t>
            </a:r>
            <a:endParaRPr sz="1467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pic>
        <p:nvPicPr>
          <p:cNvPr id="40" name="Google Shape;265;p35" descr="A picture containing text&#10;&#10;Description automatically generated">
            <a:extLst>
              <a:ext uri="{FF2B5EF4-FFF2-40B4-BE49-F238E27FC236}">
                <a16:creationId xmlns:a16="http://schemas.microsoft.com/office/drawing/2014/main" id="{28DC1D9B-F596-4255-804C-4E99A081573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63840" y="2345764"/>
            <a:ext cx="843551" cy="71110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266;p35">
            <a:extLst>
              <a:ext uri="{FF2B5EF4-FFF2-40B4-BE49-F238E27FC236}">
                <a16:creationId xmlns:a16="http://schemas.microsoft.com/office/drawing/2014/main" id="{CF93C200-F686-4787-B6EF-43607A18EA1F}"/>
              </a:ext>
            </a:extLst>
          </p:cNvPr>
          <p:cNvSpPr txBox="1"/>
          <p:nvPr/>
        </p:nvSpPr>
        <p:spPr>
          <a:xfrm>
            <a:off x="834048" y="1486389"/>
            <a:ext cx="1766000" cy="5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-GB" sz="1600" b="1" dirty="0">
                <a:latin typeface="Heebo" pitchFamily="2" charset="-79"/>
                <a:ea typeface="Arial"/>
                <a:cs typeface="Heebo" pitchFamily="2" charset="-79"/>
                <a:sym typeface="Arial"/>
              </a:rPr>
              <a:t>Data Interoperability</a:t>
            </a:r>
            <a:endParaRPr sz="1600" b="1" dirty="0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42" name="Google Shape;267;p35">
            <a:extLst>
              <a:ext uri="{FF2B5EF4-FFF2-40B4-BE49-F238E27FC236}">
                <a16:creationId xmlns:a16="http://schemas.microsoft.com/office/drawing/2014/main" id="{1037FDC9-6695-4806-AA33-3E9BF22346DC}"/>
              </a:ext>
            </a:extLst>
          </p:cNvPr>
          <p:cNvSpPr txBox="1"/>
          <p:nvPr/>
        </p:nvSpPr>
        <p:spPr>
          <a:xfrm>
            <a:off x="3644714" y="1486389"/>
            <a:ext cx="1943200" cy="5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-GB" sz="1600" b="1">
                <a:latin typeface="Heebo" pitchFamily="2" charset="-79"/>
                <a:ea typeface="Arial"/>
                <a:cs typeface="Heebo" pitchFamily="2" charset="-79"/>
                <a:sym typeface="Arial"/>
              </a:rPr>
              <a:t>Data Sovereignty and Trust</a:t>
            </a:r>
            <a:endParaRPr sz="1600" b="1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43" name="Google Shape;268;p35">
            <a:extLst>
              <a:ext uri="{FF2B5EF4-FFF2-40B4-BE49-F238E27FC236}">
                <a16:creationId xmlns:a16="http://schemas.microsoft.com/office/drawing/2014/main" id="{692F4D16-6C47-4586-8A66-9342AE158D91}"/>
              </a:ext>
            </a:extLst>
          </p:cNvPr>
          <p:cNvSpPr txBox="1"/>
          <p:nvPr/>
        </p:nvSpPr>
        <p:spPr>
          <a:xfrm>
            <a:off x="6632286" y="1503109"/>
            <a:ext cx="1766000" cy="5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-GB" sz="1600" b="1">
                <a:latin typeface="Heebo" pitchFamily="2" charset="-79"/>
                <a:ea typeface="Arial"/>
                <a:cs typeface="Heebo" pitchFamily="2" charset="-79"/>
                <a:sym typeface="Arial"/>
              </a:rPr>
              <a:t>Data </a:t>
            </a:r>
            <a:br>
              <a:rPr lang="en-GB" sz="1600" b="1">
                <a:latin typeface="Heebo" pitchFamily="2" charset="-79"/>
                <a:ea typeface="Arial"/>
                <a:cs typeface="Heebo" pitchFamily="2" charset="-79"/>
                <a:sym typeface="Arial"/>
              </a:rPr>
            </a:br>
            <a:r>
              <a:rPr lang="en-GB" sz="1600" b="1">
                <a:latin typeface="Heebo" pitchFamily="2" charset="-79"/>
                <a:ea typeface="Arial"/>
                <a:cs typeface="Heebo" pitchFamily="2" charset="-79"/>
                <a:sym typeface="Arial"/>
              </a:rPr>
              <a:t>Value Creation</a:t>
            </a:r>
            <a:endParaRPr sz="1600" b="1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44" name="Google Shape;269;p35">
            <a:extLst>
              <a:ext uri="{FF2B5EF4-FFF2-40B4-BE49-F238E27FC236}">
                <a16:creationId xmlns:a16="http://schemas.microsoft.com/office/drawing/2014/main" id="{00627EA6-64A1-4C48-9D8C-B2FF760D9028}"/>
              </a:ext>
            </a:extLst>
          </p:cNvPr>
          <p:cNvSpPr txBox="1"/>
          <p:nvPr/>
        </p:nvSpPr>
        <p:spPr>
          <a:xfrm>
            <a:off x="9694224" y="1481506"/>
            <a:ext cx="1766000" cy="5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-GB" sz="1600" b="1">
                <a:latin typeface="Heebo" pitchFamily="2" charset="-79"/>
                <a:ea typeface="Arial"/>
                <a:cs typeface="Heebo" pitchFamily="2" charset="-79"/>
                <a:sym typeface="Arial"/>
              </a:rPr>
              <a:t>Data Spaces Governance</a:t>
            </a:r>
            <a:endParaRPr sz="1600" b="1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sp>
        <p:nvSpPr>
          <p:cNvPr id="45" name="Google Shape;270;p35">
            <a:extLst>
              <a:ext uri="{FF2B5EF4-FFF2-40B4-BE49-F238E27FC236}">
                <a16:creationId xmlns:a16="http://schemas.microsoft.com/office/drawing/2014/main" id="{9CFC7F2A-7555-47F8-90FE-A868ED97570D}"/>
              </a:ext>
            </a:extLst>
          </p:cNvPr>
          <p:cNvSpPr txBox="1"/>
          <p:nvPr/>
        </p:nvSpPr>
        <p:spPr>
          <a:xfrm>
            <a:off x="2949026" y="5102666"/>
            <a:ext cx="4270800" cy="37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GB" sz="1867" b="1">
                <a:latin typeface="Heebo" pitchFamily="2" charset="-79"/>
                <a:ea typeface="Arial"/>
                <a:cs typeface="Heebo" pitchFamily="2" charset="-79"/>
                <a:sym typeface="Arial"/>
              </a:rPr>
              <a:t>Technology Building Blocks</a:t>
            </a:r>
            <a:endParaRPr sz="1467">
              <a:latin typeface="Heebo" pitchFamily="2" charset="-79"/>
              <a:ea typeface="Arial"/>
              <a:cs typeface="Heebo" pitchFamily="2" charset="-79"/>
              <a:sym typeface="Arial"/>
            </a:endParaRPr>
          </a:p>
        </p:txBody>
      </p:sp>
      <p:pic>
        <p:nvPicPr>
          <p:cNvPr id="46" name="Google Shape;271;p35" descr="Icon&#10;&#10;Description automatically generated">
            <a:extLst>
              <a:ext uri="{FF2B5EF4-FFF2-40B4-BE49-F238E27FC236}">
                <a16:creationId xmlns:a16="http://schemas.microsoft.com/office/drawing/2014/main" id="{E905370D-86AC-4F29-A3C6-9253ABFDFB8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42116" y="3355851"/>
            <a:ext cx="512227" cy="4231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273;p35">
            <a:extLst>
              <a:ext uri="{FF2B5EF4-FFF2-40B4-BE49-F238E27FC236}">
                <a16:creationId xmlns:a16="http://schemas.microsoft.com/office/drawing/2014/main" id="{AD886B91-7A77-4ECE-AC65-E02D1DF1B873}"/>
              </a:ext>
            </a:extLst>
          </p:cNvPr>
          <p:cNvGrpSpPr/>
          <p:nvPr/>
        </p:nvGrpSpPr>
        <p:grpSpPr>
          <a:xfrm>
            <a:off x="6238759" y="2357588"/>
            <a:ext cx="586335" cy="660184"/>
            <a:chOff x="6300706" y="2859357"/>
            <a:chExt cx="586413" cy="660272"/>
          </a:xfrm>
        </p:grpSpPr>
        <p:pic>
          <p:nvPicPr>
            <p:cNvPr id="49" name="Google Shape;274;p35">
              <a:extLst>
                <a:ext uri="{FF2B5EF4-FFF2-40B4-BE49-F238E27FC236}">
                  <a16:creationId xmlns:a16="http://schemas.microsoft.com/office/drawing/2014/main" id="{E48BA783-66E4-4C1C-8262-E2D7C763909C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300706" y="2859357"/>
              <a:ext cx="586413" cy="6602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275;p35">
              <a:extLst>
                <a:ext uri="{FF2B5EF4-FFF2-40B4-BE49-F238E27FC236}">
                  <a16:creationId xmlns:a16="http://schemas.microsoft.com/office/drawing/2014/main" id="{6453CE8E-F142-48AE-BF42-CFFEA5FE7A9F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491628" y="3043734"/>
              <a:ext cx="260838" cy="3023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" name="Google Shape;276;p35">
            <a:extLst>
              <a:ext uri="{FF2B5EF4-FFF2-40B4-BE49-F238E27FC236}">
                <a16:creationId xmlns:a16="http://schemas.microsoft.com/office/drawing/2014/main" id="{821AE357-F07B-44CB-9337-1109B17478F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86802" y="4255216"/>
            <a:ext cx="490289" cy="55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72;p35">
            <a:extLst>
              <a:ext uri="{FF2B5EF4-FFF2-40B4-BE49-F238E27FC236}">
                <a16:creationId xmlns:a16="http://schemas.microsoft.com/office/drawing/2014/main" id="{50810BC2-F926-48E1-B917-6A6D1869DEC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2858" y="4207068"/>
            <a:ext cx="550283" cy="60319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DB2BC8DE-6D23-4941-8871-4BEF0682A832}"/>
              </a:ext>
            </a:extLst>
          </p:cNvPr>
          <p:cNvSpPr txBox="1"/>
          <p:nvPr/>
        </p:nvSpPr>
        <p:spPr>
          <a:xfrm>
            <a:off x="258975" y="6080224"/>
            <a:ext cx="8584602" cy="35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-US" sz="1600" dirty="0">
                <a:latin typeface="Typewriter Elite MT" panose="02070309020205020404" pitchFamily="49" charset="0"/>
              </a:rPr>
              <a:t>Fuente: FIWARE Foundation. FIWARE data spaces white paper.</a:t>
            </a:r>
          </a:p>
        </p:txBody>
      </p:sp>
    </p:spTree>
    <p:extLst>
      <p:ext uri="{BB962C8B-B14F-4D97-AF65-F5344CB8AC3E}">
        <p14:creationId xmlns:p14="http://schemas.microsoft.com/office/powerpoint/2010/main" val="2012683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n Ecoener somos conservadores del legado más valioso que tenemos">
            <a:extLst>
              <a:ext uri="{FF2B5EF4-FFF2-40B4-BE49-F238E27FC236}">
                <a16:creationId xmlns:a16="http://schemas.microsoft.com/office/drawing/2014/main" id="{6CB7C97C-0F38-E445-B0BF-30EBAEC54FA3}"/>
              </a:ext>
            </a:extLst>
          </p:cNvPr>
          <p:cNvSpPr txBox="1"/>
          <p:nvPr/>
        </p:nvSpPr>
        <p:spPr>
          <a:xfrm>
            <a:off x="658812" y="692150"/>
            <a:ext cx="7795639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solidFill>
                  <a:schemeClr val="bg1"/>
                </a:solidFill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</a:t>
            </a:r>
            <a:r>
              <a:rPr lang="es-ES" sz="900" spc="21" dirty="0">
                <a:solidFill>
                  <a:schemeClr val="bg1"/>
                </a:solidFill>
                <a:latin typeface="Heebo" pitchFamily="2" charset="-79"/>
                <a:ea typeface="ABC Normal Medium" pitchFamily="2" charset="77"/>
                <a:cs typeface="Heebo" pitchFamily="2" charset="-79"/>
              </a:rPr>
              <a:t>|</a:t>
            </a:r>
            <a:r>
              <a:rPr lang="es-ES" sz="900" spc="21" dirty="0">
                <a:solidFill>
                  <a:prstClr val="white">
                    <a:lumMod val="75000"/>
                  </a:prstClr>
                </a:solidFill>
                <a:latin typeface="Heebo" pitchFamily="2" charset="-79"/>
                <a:ea typeface="ABC Normal Medium" pitchFamily="2" charset="77"/>
                <a:cs typeface="Heebo" pitchFamily="2" charset="-79"/>
              </a:rPr>
              <a:t> </a:t>
            </a:r>
            <a:r>
              <a:rPr lang="es-ES" sz="900" dirty="0">
                <a:solidFill>
                  <a:schemeClr val="bg1"/>
                </a:solidFill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COTEC</a:t>
            </a:r>
            <a:endParaRPr sz="900" dirty="0">
              <a:solidFill>
                <a:schemeClr val="bg1"/>
              </a:solidFill>
              <a:latin typeface="Heebo" pitchFamily="2" charset="-79"/>
              <a:ea typeface="Roboto Light" panose="02000000000000000000" pitchFamily="2" charset="0"/>
              <a:cs typeface="Heebo" pitchFamily="2" charset="-79"/>
            </a:endParaRPr>
          </a:p>
        </p:txBody>
      </p:sp>
      <p:sp>
        <p:nvSpPr>
          <p:cNvPr id="22" name="En Ecoener somos conservadores del legado más valioso que tenemos">
            <a:extLst>
              <a:ext uri="{FF2B5EF4-FFF2-40B4-BE49-F238E27FC236}">
                <a16:creationId xmlns:a16="http://schemas.microsoft.com/office/drawing/2014/main" id="{3378434F-EBFE-B649-B341-6BF6BCEE7571}"/>
              </a:ext>
            </a:extLst>
          </p:cNvPr>
          <p:cNvSpPr txBox="1"/>
          <p:nvPr/>
        </p:nvSpPr>
        <p:spPr>
          <a:xfrm>
            <a:off x="658810" y="5600742"/>
            <a:ext cx="5689602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600" dirty="0">
                <a:solidFill>
                  <a:schemeClr val="bg1"/>
                </a:solidFill>
                <a:latin typeface="Typewriter Elite MT" panose="02070309020205020404" pitchFamily="49" charset="77"/>
                <a:ea typeface="Roboto Light" panose="02000000000000000000" pitchFamily="2" charset="0"/>
              </a:rPr>
              <a:t>Amaia Martínez Muro</a:t>
            </a: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600" dirty="0">
                <a:solidFill>
                  <a:schemeClr val="bg1"/>
                </a:solidFill>
                <a:latin typeface="Typewriter Elite MT" panose="02070309020205020404" pitchFamily="49" charset="77"/>
                <a:ea typeface="Roboto Light" panose="02000000000000000000" pitchFamily="2" charset="0"/>
              </a:rPr>
              <a:t>Responsable de Tecnología en Grupo SPRI</a:t>
            </a:r>
          </a:p>
        </p:txBody>
      </p:sp>
      <p:sp>
        <p:nvSpPr>
          <p:cNvPr id="19" name="Nos guía la excelencia">
            <a:extLst>
              <a:ext uri="{FF2B5EF4-FFF2-40B4-BE49-F238E27FC236}">
                <a16:creationId xmlns:a16="http://schemas.microsoft.com/office/drawing/2014/main" id="{A95C36D2-2D7D-744E-862B-C5562A01BC0F}"/>
              </a:ext>
            </a:extLst>
          </p:cNvPr>
          <p:cNvSpPr txBox="1"/>
          <p:nvPr/>
        </p:nvSpPr>
        <p:spPr>
          <a:xfrm>
            <a:off x="658811" y="1376271"/>
            <a:ext cx="9575184" cy="3857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/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DATOS COMPARTIDOS ENTRE EMPRESAS</a:t>
            </a:r>
            <a:br>
              <a:rPr lang="es-ES" sz="7000" spc="-200" dirty="0">
                <a:solidFill>
                  <a:schemeClr val="bg1"/>
                </a:solidFill>
                <a:latin typeface="CHANEY Extended" pitchFamily="2" charset="77"/>
                <a:ea typeface="Roboto" panose="02000000000000000000" pitchFamily="2" charset="0"/>
              </a:rPr>
            </a:br>
            <a:endParaRPr sz="7000" spc="-200" dirty="0">
              <a:solidFill>
                <a:schemeClr val="bg1"/>
              </a:solidFill>
              <a:latin typeface="CHANEY Extended" pitchFamily="2" charset="77"/>
              <a:ea typeface="Roboto" panose="02000000000000000000" pitchFamily="2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11D0DFB-35C4-904D-868B-45CD5420ED4B}"/>
              </a:ext>
            </a:extLst>
          </p:cNvPr>
          <p:cNvGrpSpPr/>
          <p:nvPr/>
        </p:nvGrpSpPr>
        <p:grpSpPr>
          <a:xfrm>
            <a:off x="10341066" y="4994728"/>
            <a:ext cx="4108268" cy="4173583"/>
            <a:chOff x="8064940" y="2684417"/>
            <a:chExt cx="4108268" cy="4173583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4A7E08F7-6577-7540-A4DB-08631AE2AE56}"/>
                </a:ext>
              </a:extLst>
            </p:cNvPr>
            <p:cNvGrpSpPr/>
            <p:nvPr/>
          </p:nvGrpSpPr>
          <p:grpSpPr>
            <a:xfrm>
              <a:off x="9998242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FC043353-9BC8-9D47-8B33-B55C8D766F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1E4FBE0D-CB16-0440-AAFC-C17CA46168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31CF2CBA-5FA3-3D45-AB70-D3B1D6D528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5A8480CD-1635-8747-B283-4F52C5EC962E}"/>
                </a:ext>
              </a:extLst>
            </p:cNvPr>
            <p:cNvGrpSpPr/>
            <p:nvPr/>
          </p:nvGrpSpPr>
          <p:grpSpPr>
            <a:xfrm>
              <a:off x="8064940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39" name="Conector recto 38">
                <a:extLst>
                  <a:ext uri="{FF2B5EF4-FFF2-40B4-BE49-F238E27FC236}">
                    <a16:creationId xmlns:a16="http://schemas.microsoft.com/office/drawing/2014/main" id="{BDBFEF5F-C404-584D-8464-F2018D4BC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8345506A-4BF4-1A4A-850A-B9CB80F98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9A79468F-736C-2245-B0E0-1888A63E46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1F9AF5E2-B5D9-4644-AB01-5AE3C0FB8DC4}"/>
                </a:ext>
              </a:extLst>
            </p:cNvPr>
            <p:cNvGrpSpPr/>
            <p:nvPr/>
          </p:nvGrpSpPr>
          <p:grpSpPr>
            <a:xfrm>
              <a:off x="10024368" y="2684417"/>
              <a:ext cx="2148840" cy="2148840"/>
              <a:chOff x="9998242" y="4709160"/>
              <a:chExt cx="2148840" cy="2148840"/>
            </a:xfrm>
          </p:grpSpPr>
          <p:cxnSp>
            <p:nvCxnSpPr>
              <p:cNvPr id="36" name="Conector recto 35">
                <a:extLst>
                  <a:ext uri="{FF2B5EF4-FFF2-40B4-BE49-F238E27FC236}">
                    <a16:creationId xmlns:a16="http://schemas.microsoft.com/office/drawing/2014/main" id="{ADF675A8-4CCC-D141-B176-5A1596929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cto 36">
                <a:extLst>
                  <a:ext uri="{FF2B5EF4-FFF2-40B4-BE49-F238E27FC236}">
                    <a16:creationId xmlns:a16="http://schemas.microsoft.com/office/drawing/2014/main" id="{EE148A85-26A2-3843-BF58-FB2F8A3593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37">
                <a:extLst>
                  <a:ext uri="{FF2B5EF4-FFF2-40B4-BE49-F238E27FC236}">
                    <a16:creationId xmlns:a16="http://schemas.microsoft.com/office/drawing/2014/main" id="{BA01BAFA-4A9A-B449-A836-737B82F781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5CB8382C-2168-0A40-BC51-6472EF8FA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3" y="4789984"/>
            <a:ext cx="685800" cy="609600"/>
          </a:xfrm>
          <a:prstGeom prst="rect">
            <a:avLst/>
          </a:prstGeom>
        </p:spPr>
      </p:pic>
      <p:sp>
        <p:nvSpPr>
          <p:cNvPr id="23" name="En Ecoener somos conservadores del legado más valioso que tenemos">
            <a:extLst>
              <a:ext uri="{FF2B5EF4-FFF2-40B4-BE49-F238E27FC236}">
                <a16:creationId xmlns:a16="http://schemas.microsoft.com/office/drawing/2014/main" id="{C4EDAA41-2877-470C-BDE5-14C54F701DA0}"/>
              </a:ext>
            </a:extLst>
          </p:cNvPr>
          <p:cNvSpPr txBox="1"/>
          <p:nvPr/>
        </p:nvSpPr>
        <p:spPr>
          <a:xfrm>
            <a:off x="658810" y="4354569"/>
            <a:ext cx="7615759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600" dirty="0">
                <a:solidFill>
                  <a:schemeClr val="bg1"/>
                </a:solidFill>
                <a:latin typeface="Typewriter Elite MT" panose="02070309020205020404" pitchFamily="49" charset="77"/>
                <a:ea typeface="Roboto Light" panose="02000000000000000000" pitchFamily="2" charset="0"/>
              </a:rPr>
              <a:t>Grupo de Trabajo de Cotec: guía y casos de éxito</a:t>
            </a:r>
          </a:p>
        </p:txBody>
      </p:sp>
    </p:spTree>
    <p:extLst>
      <p:ext uri="{BB962C8B-B14F-4D97-AF65-F5344CB8AC3E}">
        <p14:creationId xmlns:p14="http://schemas.microsoft.com/office/powerpoint/2010/main" val="3362807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n Ecoener somos conservadores del legado más valioso que tenemos">
            <a:extLst>
              <a:ext uri="{FF2B5EF4-FFF2-40B4-BE49-F238E27FC236}">
                <a16:creationId xmlns:a16="http://schemas.microsoft.com/office/drawing/2014/main" id="{679BE155-7502-4FBB-9C22-B5CC6C505036}"/>
              </a:ext>
            </a:extLst>
          </p:cNvPr>
          <p:cNvSpPr txBox="1"/>
          <p:nvPr/>
        </p:nvSpPr>
        <p:spPr>
          <a:xfrm>
            <a:off x="658812" y="1121235"/>
            <a:ext cx="6731339" cy="451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400" b="1" dirty="0">
                <a:latin typeface="Typewriter Elite MT" panose="02070309020205020404" pitchFamily="49" charset="77"/>
                <a:ea typeface="Roboto Light" panose="02000000000000000000" pitchFamily="2" charset="0"/>
              </a:rPr>
              <a:t>Grupo de Trabajo de Cotec en Datos Abiertos</a:t>
            </a: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endParaRPr lang="es-ES" sz="1400" b="1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400" b="1" dirty="0">
                <a:latin typeface="Typewriter Elite MT" panose="02070309020205020404" pitchFamily="49" charset="77"/>
                <a:ea typeface="Roboto Light" panose="02000000000000000000" pitchFamily="2" charset="0"/>
              </a:rPr>
              <a:t>Coordinado por SPRI (septiembre de 2018 a noviembre de 2019)</a:t>
            </a: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endParaRPr lang="es-ES" sz="1400" b="1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400" b="1" dirty="0">
                <a:latin typeface="Typewriter Elite MT" panose="02070309020205020404" pitchFamily="49" charset="77"/>
                <a:ea typeface="Roboto Light" panose="02000000000000000000" pitchFamily="2" charset="0"/>
              </a:rPr>
              <a:t>Entidades participantes:</a:t>
            </a: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Agencia de Desarrollo Económico de La Rioja (ADER) </a:t>
            </a: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Consejería de Empleo, Empresa y Comercio de la Junta de Andalucía </a:t>
            </a: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Instituto Valenciano de Competitividad Empresarial (IVACE) </a:t>
            </a: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Alianza 4 Universidades </a:t>
            </a: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 err="1">
                <a:latin typeface="Typewriter Elite MT" panose="02070309020205020404" pitchFamily="49" charset="77"/>
                <a:ea typeface="Roboto Light" panose="02000000000000000000" pitchFamily="2" charset="0"/>
              </a:rPr>
              <a:t>Tecnalia</a:t>
            </a:r>
            <a:endParaRPr lang="es-ES" sz="11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Banco Santander </a:t>
            </a: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Bankia </a:t>
            </a: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BBVA </a:t>
            </a: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Telefónica</a:t>
            </a: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Fundación Vodafone</a:t>
            </a: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Orange</a:t>
            </a: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Clarke &amp; </a:t>
            </a:r>
            <a:r>
              <a:rPr lang="es-ES" sz="1100" dirty="0" err="1">
                <a:latin typeface="Typewriter Elite MT" panose="02070309020205020404" pitchFamily="49" charset="77"/>
                <a:ea typeface="Roboto Light" panose="02000000000000000000" pitchFamily="2" charset="0"/>
              </a:rPr>
              <a:t>Modet</a:t>
            </a: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 </a:t>
            </a: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 err="1">
                <a:latin typeface="Typewriter Elite MT" panose="02070309020205020404" pitchFamily="49" charset="77"/>
                <a:ea typeface="Roboto Light" panose="02000000000000000000" pitchFamily="2" charset="0"/>
              </a:rPr>
              <a:t>Ecoembalajes</a:t>
            </a: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 España (</a:t>
            </a:r>
            <a:r>
              <a:rPr lang="es-ES" sz="1100" dirty="0" err="1">
                <a:latin typeface="Typewriter Elite MT" panose="02070309020205020404" pitchFamily="49" charset="77"/>
                <a:ea typeface="Roboto Light" panose="02000000000000000000" pitchFamily="2" charset="0"/>
              </a:rPr>
              <a:t>Ecoembes</a:t>
            </a: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) </a:t>
            </a: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EDP España </a:t>
            </a: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 err="1">
                <a:latin typeface="Typewriter Elite MT" panose="02070309020205020404" pitchFamily="49" charset="77"/>
                <a:ea typeface="Roboto Light" panose="02000000000000000000" pitchFamily="2" charset="0"/>
              </a:rPr>
              <a:t>Primafrío</a:t>
            </a:r>
            <a:endParaRPr lang="es-ES" sz="11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Suez </a:t>
            </a:r>
            <a:r>
              <a:rPr lang="es-ES" sz="1100" dirty="0" err="1">
                <a:latin typeface="Typewriter Elite MT" panose="02070309020205020404" pitchFamily="49" charset="77"/>
                <a:ea typeface="Roboto Light" panose="02000000000000000000" pitchFamily="2" charset="0"/>
              </a:rPr>
              <a:t>Advanced</a:t>
            </a: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 </a:t>
            </a:r>
            <a:r>
              <a:rPr lang="es-ES" sz="1100" dirty="0" err="1">
                <a:latin typeface="Typewriter Elite MT" panose="02070309020205020404" pitchFamily="49" charset="77"/>
                <a:ea typeface="Roboto Light" panose="02000000000000000000" pitchFamily="2" charset="0"/>
              </a:rPr>
              <a:t>Solutions</a:t>
            </a: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 España </a:t>
            </a: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 err="1">
                <a:latin typeface="Typewriter Elite MT" panose="02070309020205020404" pitchFamily="49" charset="77"/>
                <a:ea typeface="Roboto Light" panose="02000000000000000000" pitchFamily="2" charset="0"/>
              </a:rPr>
              <a:t>F.Iniciativas</a:t>
            </a: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 </a:t>
            </a:r>
          </a:p>
          <a:p>
            <a:pPr marL="742950" marR="165735" lvl="1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Indra</a:t>
            </a:r>
          </a:p>
          <a:p>
            <a:pPr marL="742950" marR="165735" lvl="1" indent="-285750" defTabSz="22479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 err="1">
                <a:latin typeface="Typewriter Elite MT" panose="02070309020205020404" pitchFamily="49" charset="77"/>
                <a:ea typeface="Roboto Light" panose="02000000000000000000" pitchFamily="2" charset="0"/>
              </a:rPr>
              <a:t>Tecnalia</a:t>
            </a:r>
            <a:endParaRPr lang="es-ES" sz="11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L="742950" marR="165735" lvl="1" indent="-285750" defTabSz="22479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SILO</a:t>
            </a:r>
            <a:endParaRPr lang="es-ES" sz="105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</p:txBody>
      </p:sp>
      <p:sp>
        <p:nvSpPr>
          <p:cNvPr id="8" name="En Ecoener somos conservadores del legado más valioso que tenemos">
            <a:extLst>
              <a:ext uri="{FF2B5EF4-FFF2-40B4-BE49-F238E27FC236}">
                <a16:creationId xmlns:a16="http://schemas.microsoft.com/office/drawing/2014/main" id="{3D152F15-7FC7-45E5-9D7A-CCC61B88545B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B162FE-CD91-4547-A5E8-08C1D76727DD}"/>
              </a:ext>
            </a:extLst>
          </p:cNvPr>
          <p:cNvSpPr txBox="1"/>
          <p:nvPr/>
        </p:nvSpPr>
        <p:spPr>
          <a:xfrm>
            <a:off x="136786" y="5624287"/>
            <a:ext cx="551450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5735" lvl="1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400" b="1" dirty="0">
                <a:latin typeface="Typewriter Elite MT" panose="02070309020205020404" pitchFamily="49" charset="77"/>
                <a:ea typeface="Roboto Light" panose="02000000000000000000" pitchFamily="2" charset="0"/>
              </a:rPr>
              <a:t>Asesores:</a:t>
            </a:r>
          </a:p>
          <a:p>
            <a:pPr marL="1200150" marR="165735" lvl="2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Alberto Abella: experto en Datos Abiertos </a:t>
            </a:r>
          </a:p>
          <a:p>
            <a:pPr marL="1200150" marR="165735" lvl="2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Irene López de Vallejo: </a:t>
            </a:r>
            <a:r>
              <a:rPr lang="es-ES" sz="1100" dirty="0" err="1">
                <a:latin typeface="Typewriter Elite MT" panose="02070309020205020404" pitchFamily="49" charset="77"/>
                <a:ea typeface="Roboto Light" panose="02000000000000000000" pitchFamily="2" charset="0"/>
              </a:rPr>
              <a:t>Ocean</a:t>
            </a: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 </a:t>
            </a:r>
            <a:r>
              <a:rPr lang="es-ES" sz="1100" dirty="0" err="1">
                <a:latin typeface="Typewriter Elite MT" panose="02070309020205020404" pitchFamily="49" charset="77"/>
                <a:ea typeface="Roboto Light" panose="02000000000000000000" pitchFamily="2" charset="0"/>
              </a:rPr>
              <a:t>Protocol</a:t>
            </a:r>
            <a:endParaRPr lang="es-ES" sz="11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L="1200150" marR="165735" lvl="2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Eva Méndez: Experta en Open </a:t>
            </a:r>
            <a:r>
              <a:rPr lang="es-ES" sz="1100" dirty="0" err="1">
                <a:latin typeface="Typewriter Elite MT" panose="02070309020205020404" pitchFamily="49" charset="77"/>
                <a:ea typeface="Roboto Light" panose="02000000000000000000" pitchFamily="2" charset="0"/>
              </a:rPr>
              <a:t>Science</a:t>
            </a:r>
            <a:endParaRPr lang="es-ES" sz="1100" dirty="0"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L="1200150" marR="165735" lvl="2" indent="-285750" defTabSz="224790">
              <a:buBlip>
                <a:blip r:embed="rId2"/>
              </a:buBlip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100" dirty="0">
                <a:latin typeface="Typewriter Elite MT" panose="02070309020205020404" pitchFamily="49" charset="77"/>
                <a:ea typeface="Roboto Light" panose="02000000000000000000" pitchFamily="2" charset="0"/>
              </a:rPr>
              <a:t>Álvaro Ramos: Experto en temas legales</a:t>
            </a:r>
          </a:p>
        </p:txBody>
      </p:sp>
      <p:pic>
        <p:nvPicPr>
          <p:cNvPr id="9" name="Imagen 8">
            <a:hlinkClick r:id="rId3"/>
            <a:extLst>
              <a:ext uri="{FF2B5EF4-FFF2-40B4-BE49-F238E27FC236}">
                <a16:creationId xmlns:a16="http://schemas.microsoft.com/office/drawing/2014/main" id="{C52D3D20-85FC-4A78-A8B7-86A7986BE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8" r="30391"/>
          <a:stretch/>
        </p:blipFill>
        <p:spPr>
          <a:xfrm>
            <a:off x="7767090" y="1603947"/>
            <a:ext cx="3413261" cy="4856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19790E-2574-4359-94C4-519F3E905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537" y="5786833"/>
            <a:ext cx="1135881" cy="67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1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os guía la excelencia">
            <a:extLst>
              <a:ext uri="{FF2B5EF4-FFF2-40B4-BE49-F238E27FC236}">
                <a16:creationId xmlns:a16="http://schemas.microsoft.com/office/drawing/2014/main" id="{A95C36D2-2D7D-744E-862B-C5562A01BC0F}"/>
              </a:ext>
            </a:extLst>
          </p:cNvPr>
          <p:cNvSpPr txBox="1"/>
          <p:nvPr/>
        </p:nvSpPr>
        <p:spPr>
          <a:xfrm>
            <a:off x="658811" y="1376271"/>
            <a:ext cx="10309746" cy="4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/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GUÍA PARA LA APERTURA Y UTILIZACIÓN DE DATOS EN EL ENTORNO EMPRESARIAL</a:t>
            </a:r>
            <a:endParaRPr sz="7000" spc="-200" dirty="0">
              <a:solidFill>
                <a:schemeClr val="bg1"/>
              </a:solidFill>
              <a:latin typeface="CHANEY Extended" pitchFamily="2" charset="77"/>
              <a:ea typeface="Roboto" panose="02000000000000000000" pitchFamily="2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11D0DFB-35C4-904D-868B-45CD5420ED4B}"/>
              </a:ext>
            </a:extLst>
          </p:cNvPr>
          <p:cNvGrpSpPr/>
          <p:nvPr/>
        </p:nvGrpSpPr>
        <p:grpSpPr>
          <a:xfrm>
            <a:off x="10341066" y="4994728"/>
            <a:ext cx="4108268" cy="4173583"/>
            <a:chOff x="8064940" y="2684417"/>
            <a:chExt cx="4108268" cy="4173583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4A7E08F7-6577-7540-A4DB-08631AE2AE56}"/>
                </a:ext>
              </a:extLst>
            </p:cNvPr>
            <p:cNvGrpSpPr/>
            <p:nvPr/>
          </p:nvGrpSpPr>
          <p:grpSpPr>
            <a:xfrm>
              <a:off x="9998242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FC043353-9BC8-9D47-8B33-B55C8D766F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1E4FBE0D-CB16-0440-AAFC-C17CA46168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31CF2CBA-5FA3-3D45-AB70-D3B1D6D528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5A8480CD-1635-8747-B283-4F52C5EC962E}"/>
                </a:ext>
              </a:extLst>
            </p:cNvPr>
            <p:cNvGrpSpPr/>
            <p:nvPr/>
          </p:nvGrpSpPr>
          <p:grpSpPr>
            <a:xfrm>
              <a:off x="8064940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39" name="Conector recto 38">
                <a:extLst>
                  <a:ext uri="{FF2B5EF4-FFF2-40B4-BE49-F238E27FC236}">
                    <a16:creationId xmlns:a16="http://schemas.microsoft.com/office/drawing/2014/main" id="{BDBFEF5F-C404-584D-8464-F2018D4BC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8345506A-4BF4-1A4A-850A-B9CB80F98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9A79468F-736C-2245-B0E0-1888A63E46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1F9AF5E2-B5D9-4644-AB01-5AE3C0FB8DC4}"/>
                </a:ext>
              </a:extLst>
            </p:cNvPr>
            <p:cNvGrpSpPr/>
            <p:nvPr/>
          </p:nvGrpSpPr>
          <p:grpSpPr>
            <a:xfrm>
              <a:off x="10024368" y="2684417"/>
              <a:ext cx="2148840" cy="2148840"/>
              <a:chOff x="9998242" y="4709160"/>
              <a:chExt cx="2148840" cy="2148840"/>
            </a:xfrm>
          </p:grpSpPr>
          <p:cxnSp>
            <p:nvCxnSpPr>
              <p:cNvPr id="36" name="Conector recto 35">
                <a:extLst>
                  <a:ext uri="{FF2B5EF4-FFF2-40B4-BE49-F238E27FC236}">
                    <a16:creationId xmlns:a16="http://schemas.microsoft.com/office/drawing/2014/main" id="{ADF675A8-4CCC-D141-B176-5A1596929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cto 36">
                <a:extLst>
                  <a:ext uri="{FF2B5EF4-FFF2-40B4-BE49-F238E27FC236}">
                    <a16:creationId xmlns:a16="http://schemas.microsoft.com/office/drawing/2014/main" id="{EE148A85-26A2-3843-BF58-FB2F8A3593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37">
                <a:extLst>
                  <a:ext uri="{FF2B5EF4-FFF2-40B4-BE49-F238E27FC236}">
                    <a16:creationId xmlns:a16="http://schemas.microsoft.com/office/drawing/2014/main" id="{BA01BAFA-4A9A-B449-A836-737B82F781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En Ecoener somos conservadores del legado más valioso que tenemos">
            <a:extLst>
              <a:ext uri="{FF2B5EF4-FFF2-40B4-BE49-F238E27FC236}">
                <a16:creationId xmlns:a16="http://schemas.microsoft.com/office/drawing/2014/main" id="{3C68C7EA-86E9-4C70-AFDF-73C7E8DBADEC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solidFill>
                  <a:schemeClr val="bg1"/>
                </a:solidFill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</p:spTree>
    <p:extLst>
      <p:ext uri="{BB962C8B-B14F-4D97-AF65-F5344CB8AC3E}">
        <p14:creationId xmlns:p14="http://schemas.microsoft.com/office/powerpoint/2010/main" val="1585018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0" y="1239534"/>
            <a:ext cx="741339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OBJETIVO DE LA GUÍA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598850" y="1826502"/>
            <a:ext cx="9916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s-ES" b="1" dirty="0">
                <a:latin typeface="Heebo" pitchFamily="2" charset="-79"/>
                <a:cs typeface="Heebo" pitchFamily="2" charset="-79"/>
              </a:rPr>
              <a:t>Acercar a las empresas las oportunidades que supone la apertura o compartición de los datos que tiene en su poder y acompañar a las organizaciones en este proceso</a:t>
            </a:r>
            <a:endParaRPr lang="es-ES" b="1" dirty="0">
              <a:latin typeface="Heebo" pitchFamily="2" charset="-79"/>
              <a:cs typeface="Heebo" pitchFamily="2" charset="-79"/>
              <a:sym typeface="BasierCircle-Medium"/>
            </a:endParaRPr>
          </a:p>
        </p:txBody>
      </p:sp>
      <p:sp>
        <p:nvSpPr>
          <p:cNvPr id="5" name="En Ecoener somos conservadores del legado más valioso que tenemos">
            <a:extLst>
              <a:ext uri="{FF2B5EF4-FFF2-40B4-BE49-F238E27FC236}">
                <a16:creationId xmlns:a16="http://schemas.microsoft.com/office/drawing/2014/main" id="{BE4A029F-6617-4EE9-B414-1092AB4EFA6D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D2248C-14C6-4D21-AF53-174B0DA356EB}"/>
              </a:ext>
            </a:extLst>
          </p:cNvPr>
          <p:cNvSpPr txBox="1"/>
          <p:nvPr/>
        </p:nvSpPr>
        <p:spPr>
          <a:xfrm>
            <a:off x="598851" y="2642718"/>
            <a:ext cx="991675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Heebo" pitchFamily="2" charset="-79"/>
                <a:cs typeface="Heebo" pitchFamily="2" charset="-79"/>
              </a:rPr>
              <a:t>La guía se articula en 5 pasos:</a:t>
            </a:r>
          </a:p>
          <a:p>
            <a:pPr marL="285750" indent="-285750">
              <a:buBlip>
                <a:blip r:embed="rId3"/>
              </a:buBlip>
            </a:pPr>
            <a:endParaRPr lang="es-ES" dirty="0">
              <a:latin typeface="Heebo" pitchFamily="2" charset="-79"/>
              <a:cs typeface="Heebo" pitchFamily="2" charset="-79"/>
            </a:endParaRPr>
          </a:p>
          <a:p>
            <a:pPr marL="285750" indent="-285750">
              <a:buBlip>
                <a:blip r:embed="rId3"/>
              </a:buBlip>
            </a:pPr>
            <a:r>
              <a:rPr lang="es-ES" dirty="0">
                <a:latin typeface="Heebo" pitchFamily="2" charset="-79"/>
                <a:cs typeface="Heebo" pitchFamily="2" charset="-79"/>
              </a:rPr>
              <a:t>EXPERIMENTACIÓN Y CONCIENCIACIÓN</a:t>
            </a:r>
          </a:p>
          <a:p>
            <a:endParaRPr lang="es-ES" dirty="0">
              <a:latin typeface="Heebo" pitchFamily="2" charset="-79"/>
              <a:cs typeface="Heebo" pitchFamily="2" charset="-79"/>
            </a:endParaRPr>
          </a:p>
          <a:p>
            <a:pPr marL="285750" indent="-285750">
              <a:buBlip>
                <a:blip r:embed="rId3"/>
              </a:buBlip>
            </a:pPr>
            <a:r>
              <a:rPr lang="es-ES" dirty="0">
                <a:latin typeface="Heebo" pitchFamily="2" charset="-79"/>
                <a:cs typeface="Heebo" pitchFamily="2" charset="-79"/>
              </a:rPr>
              <a:t>CÓMO DEFINIR UNA BUENA ESTRATEGIA DE DATOS ABIERTOS O COMPARTIDOS</a:t>
            </a:r>
          </a:p>
          <a:p>
            <a:endParaRPr lang="es-ES" dirty="0">
              <a:latin typeface="Heebo" pitchFamily="2" charset="-79"/>
              <a:cs typeface="Heebo" pitchFamily="2" charset="-79"/>
            </a:endParaRPr>
          </a:p>
          <a:p>
            <a:pPr marL="285750" indent="-285750">
              <a:buBlip>
                <a:blip r:embed="rId3"/>
              </a:buBlip>
            </a:pPr>
            <a:r>
              <a:rPr lang="es-ES" dirty="0">
                <a:latin typeface="Heebo" pitchFamily="2" charset="-79"/>
                <a:cs typeface="Heebo" pitchFamily="2" charset="-79"/>
              </a:rPr>
              <a:t>CÓMO ORIENTAR LA EMPRESA HACIA LA COMPARTICIÓN O APERTURA DE DATOS</a:t>
            </a:r>
          </a:p>
          <a:p>
            <a:r>
              <a:rPr lang="es-ES" dirty="0">
                <a:latin typeface="Heebo" pitchFamily="2" charset="-79"/>
                <a:cs typeface="Heebo" pitchFamily="2" charset="-79"/>
              </a:rPr>
              <a:t>	PREPARACIÓN TÉCNICA</a:t>
            </a:r>
          </a:p>
          <a:p>
            <a:endParaRPr lang="es-ES" dirty="0">
              <a:latin typeface="Heebo" pitchFamily="2" charset="-79"/>
              <a:cs typeface="Heebo" pitchFamily="2" charset="-79"/>
            </a:endParaRPr>
          </a:p>
          <a:p>
            <a:pPr marL="285750" indent="-285750">
              <a:buBlip>
                <a:blip r:embed="rId3"/>
              </a:buBlip>
            </a:pPr>
            <a:r>
              <a:rPr lang="es-ES" dirty="0">
                <a:latin typeface="Heebo" pitchFamily="2" charset="-79"/>
                <a:cs typeface="Heebo" pitchFamily="2" charset="-79"/>
              </a:rPr>
              <a:t>PONER EN PRÁCTICA EL CICLO DE VIDA DE LOS DATOS</a:t>
            </a:r>
          </a:p>
          <a:p>
            <a:r>
              <a:rPr lang="es-ES" dirty="0">
                <a:latin typeface="Heebo" pitchFamily="2" charset="-79"/>
                <a:cs typeface="Heebo" pitchFamily="2" charset="-79"/>
              </a:rPr>
              <a:t>	RECOGER, PREPARAR, PUBLICAR Y MANTENER</a:t>
            </a:r>
          </a:p>
          <a:p>
            <a:endParaRPr lang="es-ES" dirty="0">
              <a:latin typeface="Heebo" pitchFamily="2" charset="-79"/>
              <a:cs typeface="Heebo" pitchFamily="2" charset="-79"/>
            </a:endParaRPr>
          </a:p>
          <a:p>
            <a:pPr marL="285750" indent="-285750">
              <a:buBlip>
                <a:blip r:embed="rId3"/>
              </a:buBlip>
            </a:pPr>
            <a:r>
              <a:rPr lang="es-ES" dirty="0">
                <a:latin typeface="Heebo" pitchFamily="2" charset="-79"/>
                <a:cs typeface="Heebo" pitchFamily="2" charset="-79"/>
              </a:rPr>
              <a:t>MONITORIZACIÓN DE RESULTADOS</a:t>
            </a:r>
          </a:p>
        </p:txBody>
      </p:sp>
    </p:spTree>
    <p:extLst>
      <p:ext uri="{BB962C8B-B14F-4D97-AF65-F5344CB8AC3E}">
        <p14:creationId xmlns:p14="http://schemas.microsoft.com/office/powerpoint/2010/main" val="3505920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0" y="1239534"/>
            <a:ext cx="862586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EXPERIMENTACIÓN Y CONCIENCIACIÓN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598850" y="1826502"/>
            <a:ext cx="9916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s-ES" b="1" dirty="0">
                <a:latin typeface="Heebo" pitchFamily="2" charset="-79"/>
                <a:cs typeface="Heebo" pitchFamily="2" charset="-79"/>
                <a:sym typeface="BasierCircle-Medium"/>
              </a:rPr>
              <a:t>Objetivo: Identificar el potencial de los datos de la empresa</a:t>
            </a:r>
          </a:p>
        </p:txBody>
      </p:sp>
      <p:sp>
        <p:nvSpPr>
          <p:cNvPr id="5" name="En Ecoener somos conservadores del legado más valioso que tenemos">
            <a:extLst>
              <a:ext uri="{FF2B5EF4-FFF2-40B4-BE49-F238E27FC236}">
                <a16:creationId xmlns:a16="http://schemas.microsoft.com/office/drawing/2014/main" id="{BE4A029F-6617-4EE9-B414-1092AB4EFA6D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D2248C-14C6-4D21-AF53-174B0DA356EB}"/>
              </a:ext>
            </a:extLst>
          </p:cNvPr>
          <p:cNvSpPr txBox="1"/>
          <p:nvPr/>
        </p:nvSpPr>
        <p:spPr>
          <a:xfrm>
            <a:off x="598851" y="2642718"/>
            <a:ext cx="99167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s-ES" dirty="0">
                <a:latin typeface="Heebo" pitchFamily="2" charset="-79"/>
                <a:cs typeface="Heebo" pitchFamily="2" charset="-79"/>
              </a:rPr>
              <a:t>Organización </a:t>
            </a:r>
            <a:r>
              <a:rPr lang="es-ES" b="1" dirty="0">
                <a:latin typeface="Heebo" pitchFamily="2" charset="-79"/>
                <a:cs typeface="Heebo" pitchFamily="2" charset="-79"/>
              </a:rPr>
              <a:t>sin</a:t>
            </a:r>
            <a:r>
              <a:rPr lang="es-ES" dirty="0">
                <a:latin typeface="Heebo" pitchFamily="2" charset="-79"/>
                <a:cs typeface="Heebo" pitchFamily="2" charset="-79"/>
              </a:rPr>
              <a:t> conocimiento interno: apoyo externo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Facilitadores tecnológicos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Poner en marcha la 1ª experiencia: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DATATÓN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MARKETPLACE/PLATAFORMA INDUSTRIAL</a:t>
            </a:r>
          </a:p>
          <a:p>
            <a:endParaRPr lang="es-ES" dirty="0">
              <a:latin typeface="Heebo" pitchFamily="2" charset="-79"/>
              <a:cs typeface="Heebo" pitchFamily="2" charset="-79"/>
            </a:endParaRPr>
          </a:p>
          <a:p>
            <a:pPr marL="285750" indent="-285750">
              <a:buBlip>
                <a:blip r:embed="rId3"/>
              </a:buBlip>
            </a:pPr>
            <a:r>
              <a:rPr lang="es-ES" dirty="0">
                <a:latin typeface="Heebo" pitchFamily="2" charset="-79"/>
                <a:cs typeface="Heebo" pitchFamily="2" charset="-79"/>
              </a:rPr>
              <a:t>Organización </a:t>
            </a:r>
            <a:r>
              <a:rPr lang="es-ES" b="1" dirty="0">
                <a:latin typeface="Heebo" pitchFamily="2" charset="-79"/>
                <a:cs typeface="Heebo" pitchFamily="2" charset="-79"/>
              </a:rPr>
              <a:t>con</a:t>
            </a:r>
            <a:r>
              <a:rPr lang="es-ES" dirty="0">
                <a:latin typeface="Heebo" pitchFamily="2" charset="-79"/>
                <a:cs typeface="Heebo" pitchFamily="2" charset="-79"/>
              </a:rPr>
              <a:t> conocimiento interno: Involucrar al personal para realizar análisis de los datos existentes e identificar su potencial</a:t>
            </a:r>
          </a:p>
        </p:txBody>
      </p:sp>
    </p:spTree>
    <p:extLst>
      <p:ext uri="{BB962C8B-B14F-4D97-AF65-F5344CB8AC3E}">
        <p14:creationId xmlns:p14="http://schemas.microsoft.com/office/powerpoint/2010/main" val="2741525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0" y="1239534"/>
            <a:ext cx="8625867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DEFINIR UNA BUENA ESTRATEGIA DE DATOS ABIERTOS O COMPARTIDOS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598850" y="2212995"/>
            <a:ext cx="9916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s-ES" b="1" dirty="0">
                <a:latin typeface="Heebo" pitchFamily="2" charset="-79"/>
                <a:cs typeface="Heebo" pitchFamily="2" charset="-79"/>
                <a:sym typeface="BasierCircle-Medium"/>
              </a:rPr>
              <a:t>Objetivo: Establecer y revisar la política y estrategia de la organización respecto a los datos abiertos/compartidos</a:t>
            </a:r>
          </a:p>
        </p:txBody>
      </p:sp>
      <p:sp>
        <p:nvSpPr>
          <p:cNvPr id="5" name="En Ecoener somos conservadores del legado más valioso que tenemos">
            <a:extLst>
              <a:ext uri="{FF2B5EF4-FFF2-40B4-BE49-F238E27FC236}">
                <a16:creationId xmlns:a16="http://schemas.microsoft.com/office/drawing/2014/main" id="{BE4A029F-6617-4EE9-B414-1092AB4EFA6D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D2248C-14C6-4D21-AF53-174B0DA356EB}"/>
              </a:ext>
            </a:extLst>
          </p:cNvPr>
          <p:cNvSpPr txBox="1"/>
          <p:nvPr/>
        </p:nvSpPr>
        <p:spPr>
          <a:xfrm>
            <a:off x="598851" y="2919717"/>
            <a:ext cx="99167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s-ES" dirty="0">
                <a:latin typeface="Heebo" pitchFamily="2" charset="-79"/>
                <a:cs typeface="Heebo" pitchFamily="2" charset="-79"/>
              </a:rPr>
              <a:t>Diagnóstico de partida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Definición de objetivos estratégicos. ¿qué se quiere conseguir?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Modelo de relación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Conocimiento interno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Apoyo legal</a:t>
            </a:r>
          </a:p>
          <a:p>
            <a:pPr marL="285750" indent="-285750">
              <a:buBlip>
                <a:blip r:embed="rId3"/>
              </a:buBlip>
            </a:pPr>
            <a:r>
              <a:rPr lang="es-ES" dirty="0">
                <a:latin typeface="Heebo" pitchFamily="2" charset="-79"/>
                <a:cs typeface="Heebo" pitchFamily="2" charset="-79"/>
              </a:rPr>
              <a:t>Definición del Plan de Acción (implicación personas + medidas aseguramiento rentabilidad)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Definir el modelo de gestión de los datos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Analizar el formato de los datos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Establecer licencias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Definir y establecer los procesos ETPD e identificar la tecnología necesaria</a:t>
            </a:r>
          </a:p>
          <a:p>
            <a:pPr marL="285750" indent="-285750">
              <a:buBlip>
                <a:blip r:embed="rId3"/>
              </a:buBlip>
            </a:pPr>
            <a:r>
              <a:rPr lang="es-ES" dirty="0">
                <a:latin typeface="Heebo" pitchFamily="2" charset="-79"/>
                <a:cs typeface="Heebo" pitchFamily="2" charset="-79"/>
              </a:rPr>
              <a:t>Definir y mantener el inventario de datos </a:t>
            </a:r>
          </a:p>
          <a:p>
            <a:pPr marL="285750" indent="-285750">
              <a:buBlip>
                <a:blip r:embed="rId3"/>
              </a:buBlip>
            </a:pPr>
            <a:r>
              <a:rPr lang="es-ES" dirty="0">
                <a:latin typeface="Heebo" pitchFamily="2" charset="-79"/>
                <a:cs typeface="Heebo" pitchFamily="2" charset="-79"/>
              </a:rPr>
              <a:t>Comunicar la política de datos abiertos/compartidos</a:t>
            </a:r>
          </a:p>
        </p:txBody>
      </p:sp>
    </p:spTree>
    <p:extLst>
      <p:ext uri="{BB962C8B-B14F-4D97-AF65-F5344CB8AC3E}">
        <p14:creationId xmlns:p14="http://schemas.microsoft.com/office/powerpoint/2010/main" val="3863545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n Ecoener somos conservadores del legado más valioso que tenemos">
            <a:extLst>
              <a:ext uri="{FF2B5EF4-FFF2-40B4-BE49-F238E27FC236}">
                <a16:creationId xmlns:a16="http://schemas.microsoft.com/office/drawing/2014/main" id="{6CB7C97C-0F38-E445-B0BF-30EBAEC54FA3}"/>
              </a:ext>
            </a:extLst>
          </p:cNvPr>
          <p:cNvSpPr txBox="1"/>
          <p:nvPr/>
        </p:nvSpPr>
        <p:spPr>
          <a:xfrm>
            <a:off x="658812" y="692150"/>
            <a:ext cx="7795639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solidFill>
                  <a:schemeClr val="bg1"/>
                </a:solidFill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</a:t>
            </a:r>
            <a:r>
              <a:rPr lang="es-ES" sz="900" spc="21" dirty="0">
                <a:solidFill>
                  <a:schemeClr val="bg1"/>
                </a:solidFill>
                <a:latin typeface="Heebo" pitchFamily="2" charset="-79"/>
                <a:ea typeface="ABC Normal Medium" pitchFamily="2" charset="77"/>
                <a:cs typeface="Heebo" pitchFamily="2" charset="-79"/>
              </a:rPr>
              <a:t>|</a:t>
            </a:r>
            <a:r>
              <a:rPr lang="es-ES" sz="900" spc="21" dirty="0">
                <a:solidFill>
                  <a:prstClr val="white">
                    <a:lumMod val="75000"/>
                  </a:prstClr>
                </a:solidFill>
                <a:latin typeface="Heebo" pitchFamily="2" charset="-79"/>
                <a:ea typeface="ABC Normal Medium" pitchFamily="2" charset="77"/>
                <a:cs typeface="Heebo" pitchFamily="2" charset="-79"/>
              </a:rPr>
              <a:t> </a:t>
            </a:r>
            <a:r>
              <a:rPr lang="es-ES" sz="900" dirty="0">
                <a:solidFill>
                  <a:schemeClr val="bg1"/>
                </a:solidFill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COTEC</a:t>
            </a:r>
            <a:endParaRPr sz="900" dirty="0">
              <a:solidFill>
                <a:schemeClr val="bg1"/>
              </a:solidFill>
              <a:latin typeface="Heebo" pitchFamily="2" charset="-79"/>
              <a:ea typeface="Roboto Light" panose="02000000000000000000" pitchFamily="2" charset="0"/>
              <a:cs typeface="Heebo" pitchFamily="2" charset="-79"/>
            </a:endParaRPr>
          </a:p>
        </p:txBody>
      </p:sp>
      <p:sp>
        <p:nvSpPr>
          <p:cNvPr id="22" name="En Ecoener somos conservadores del legado más valioso que tenemos">
            <a:extLst>
              <a:ext uri="{FF2B5EF4-FFF2-40B4-BE49-F238E27FC236}">
                <a16:creationId xmlns:a16="http://schemas.microsoft.com/office/drawing/2014/main" id="{3378434F-EBFE-B649-B341-6BF6BCEE7571}"/>
              </a:ext>
            </a:extLst>
          </p:cNvPr>
          <p:cNvSpPr txBox="1"/>
          <p:nvPr/>
        </p:nvSpPr>
        <p:spPr>
          <a:xfrm>
            <a:off x="658810" y="5600742"/>
            <a:ext cx="5689602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600" dirty="0">
                <a:solidFill>
                  <a:schemeClr val="bg1"/>
                </a:solidFill>
                <a:latin typeface="Typewriter Elite MT" panose="02070309020205020404" pitchFamily="49" charset="77"/>
                <a:ea typeface="Roboto Light" panose="02000000000000000000" pitchFamily="2" charset="0"/>
              </a:rPr>
              <a:t>Alberto Abella</a:t>
            </a: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600" dirty="0">
                <a:solidFill>
                  <a:schemeClr val="bg1"/>
                </a:solidFill>
                <a:latin typeface="Typewriter Elite MT" panose="02070309020205020404" pitchFamily="49" charset="77"/>
                <a:ea typeface="Roboto Light" panose="02000000000000000000" pitchFamily="2" charset="0"/>
              </a:rPr>
              <a:t>Data </a:t>
            </a:r>
            <a:r>
              <a:rPr lang="es-ES" sz="1600" dirty="0" err="1">
                <a:solidFill>
                  <a:schemeClr val="bg1"/>
                </a:solidFill>
                <a:latin typeface="Typewriter Elite MT" panose="02070309020205020404" pitchFamily="49" charset="77"/>
                <a:ea typeface="Roboto Light" panose="02000000000000000000" pitchFamily="2" charset="0"/>
              </a:rPr>
              <a:t>Modelling</a:t>
            </a:r>
            <a:r>
              <a:rPr lang="es-ES" sz="1600" dirty="0">
                <a:solidFill>
                  <a:schemeClr val="bg1"/>
                </a:solidFill>
                <a:latin typeface="Typewriter Elite MT" panose="02070309020205020404" pitchFamily="49" charset="77"/>
                <a:ea typeface="Roboto Light" panose="02000000000000000000" pitchFamily="2" charset="0"/>
              </a:rPr>
              <a:t> Expert en FIWARE </a:t>
            </a:r>
            <a:r>
              <a:rPr lang="es-ES" sz="1600" dirty="0" err="1">
                <a:solidFill>
                  <a:schemeClr val="bg1"/>
                </a:solidFill>
                <a:latin typeface="Typewriter Elite MT" panose="02070309020205020404" pitchFamily="49" charset="77"/>
                <a:ea typeface="Roboto Light" panose="02000000000000000000" pitchFamily="2" charset="0"/>
              </a:rPr>
              <a:t>Foundation</a:t>
            </a:r>
            <a:endParaRPr lang="es-ES" sz="1600" dirty="0">
              <a:solidFill>
                <a:schemeClr val="bg1"/>
              </a:solidFill>
              <a:latin typeface="Typewriter Elite MT" panose="02070309020205020404" pitchFamily="49" charset="77"/>
              <a:ea typeface="Roboto Light" panose="02000000000000000000" pitchFamily="2" charset="0"/>
            </a:endParaRPr>
          </a:p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600" dirty="0">
                <a:solidFill>
                  <a:schemeClr val="bg1"/>
                </a:solidFill>
                <a:latin typeface="Typewriter Elite MT" panose="02070309020205020404" pitchFamily="49" charset="77"/>
                <a:ea typeface="Roboto Light" panose="02000000000000000000" pitchFamily="2" charset="0"/>
              </a:rPr>
              <a:t>Experto de la red de ‘Los 100 de Cotec’</a:t>
            </a:r>
          </a:p>
        </p:txBody>
      </p:sp>
      <p:sp>
        <p:nvSpPr>
          <p:cNvPr id="19" name="Nos guía la excelencia">
            <a:extLst>
              <a:ext uri="{FF2B5EF4-FFF2-40B4-BE49-F238E27FC236}">
                <a16:creationId xmlns:a16="http://schemas.microsoft.com/office/drawing/2014/main" id="{A95C36D2-2D7D-744E-862B-C5562A01BC0F}"/>
              </a:ext>
            </a:extLst>
          </p:cNvPr>
          <p:cNvSpPr txBox="1"/>
          <p:nvPr/>
        </p:nvSpPr>
        <p:spPr>
          <a:xfrm>
            <a:off x="658811" y="1376271"/>
            <a:ext cx="9339431" cy="3857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/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NEGOCIOS</a:t>
            </a:r>
            <a:r>
              <a:rPr lang="es-ES" sz="7000" spc="-200" dirty="0">
                <a:solidFill>
                  <a:schemeClr val="bg1"/>
                </a:solidFill>
                <a:latin typeface="CHANEY" pitchFamily="2" charset="77"/>
                <a:ea typeface="Roboto" panose="02000000000000000000" pitchFamily="2" charset="0"/>
              </a:rPr>
              <a:t> GENERADOS</a:t>
            </a:r>
          </a:p>
          <a:p>
            <a:pPr algn="l"/>
            <a:r>
              <a:rPr lang="es-ES" sz="7000" spc="-200" dirty="0">
                <a:solidFill>
                  <a:schemeClr val="bg1"/>
                </a:solidFill>
                <a:latin typeface="CHANEY" pitchFamily="2" charset="77"/>
                <a:ea typeface="Roboto" panose="02000000000000000000" pitchFamily="2" charset="0"/>
              </a:rPr>
              <a:t>CON </a:t>
            </a:r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DATOS ABIERTOS</a:t>
            </a:r>
            <a:br>
              <a:rPr lang="es-ES" sz="7000" spc="-200" dirty="0">
                <a:solidFill>
                  <a:schemeClr val="bg1"/>
                </a:solidFill>
                <a:latin typeface="CHANEY Extended" pitchFamily="2" charset="77"/>
                <a:ea typeface="Roboto" panose="02000000000000000000" pitchFamily="2" charset="0"/>
              </a:rPr>
            </a:br>
            <a:endParaRPr sz="7000" spc="-200" dirty="0">
              <a:solidFill>
                <a:schemeClr val="bg1"/>
              </a:solidFill>
              <a:latin typeface="CHANEY Extended" pitchFamily="2" charset="77"/>
              <a:ea typeface="Roboto" panose="02000000000000000000" pitchFamily="2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11D0DFB-35C4-904D-868B-45CD5420ED4B}"/>
              </a:ext>
            </a:extLst>
          </p:cNvPr>
          <p:cNvGrpSpPr/>
          <p:nvPr/>
        </p:nvGrpSpPr>
        <p:grpSpPr>
          <a:xfrm>
            <a:off x="10341066" y="4994728"/>
            <a:ext cx="4108268" cy="4173583"/>
            <a:chOff x="8064940" y="2684417"/>
            <a:chExt cx="4108268" cy="4173583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4A7E08F7-6577-7540-A4DB-08631AE2AE56}"/>
                </a:ext>
              </a:extLst>
            </p:cNvPr>
            <p:cNvGrpSpPr/>
            <p:nvPr/>
          </p:nvGrpSpPr>
          <p:grpSpPr>
            <a:xfrm>
              <a:off x="9998242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FC043353-9BC8-9D47-8B33-B55C8D766F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1E4FBE0D-CB16-0440-AAFC-C17CA46168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31CF2CBA-5FA3-3D45-AB70-D3B1D6D528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5A8480CD-1635-8747-B283-4F52C5EC962E}"/>
                </a:ext>
              </a:extLst>
            </p:cNvPr>
            <p:cNvGrpSpPr/>
            <p:nvPr/>
          </p:nvGrpSpPr>
          <p:grpSpPr>
            <a:xfrm>
              <a:off x="8064940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39" name="Conector recto 38">
                <a:extLst>
                  <a:ext uri="{FF2B5EF4-FFF2-40B4-BE49-F238E27FC236}">
                    <a16:creationId xmlns:a16="http://schemas.microsoft.com/office/drawing/2014/main" id="{BDBFEF5F-C404-584D-8464-F2018D4BC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8345506A-4BF4-1A4A-850A-B9CB80F98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9A79468F-736C-2245-B0E0-1888A63E46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1F9AF5E2-B5D9-4644-AB01-5AE3C0FB8DC4}"/>
                </a:ext>
              </a:extLst>
            </p:cNvPr>
            <p:cNvGrpSpPr/>
            <p:nvPr/>
          </p:nvGrpSpPr>
          <p:grpSpPr>
            <a:xfrm>
              <a:off x="10024368" y="2684417"/>
              <a:ext cx="2148840" cy="2148840"/>
              <a:chOff x="9998242" y="4709160"/>
              <a:chExt cx="2148840" cy="2148840"/>
            </a:xfrm>
          </p:grpSpPr>
          <p:cxnSp>
            <p:nvCxnSpPr>
              <p:cNvPr id="36" name="Conector recto 35">
                <a:extLst>
                  <a:ext uri="{FF2B5EF4-FFF2-40B4-BE49-F238E27FC236}">
                    <a16:creationId xmlns:a16="http://schemas.microsoft.com/office/drawing/2014/main" id="{ADF675A8-4CCC-D141-B176-5A1596929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cto 36">
                <a:extLst>
                  <a:ext uri="{FF2B5EF4-FFF2-40B4-BE49-F238E27FC236}">
                    <a16:creationId xmlns:a16="http://schemas.microsoft.com/office/drawing/2014/main" id="{EE148A85-26A2-3843-BF58-FB2F8A3593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37">
                <a:extLst>
                  <a:ext uri="{FF2B5EF4-FFF2-40B4-BE49-F238E27FC236}">
                    <a16:creationId xmlns:a16="http://schemas.microsoft.com/office/drawing/2014/main" id="{BA01BAFA-4A9A-B449-A836-737B82F781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5CB8382C-2168-0A40-BC51-6472EF8FA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3" y="4789984"/>
            <a:ext cx="685800" cy="609600"/>
          </a:xfrm>
          <a:prstGeom prst="rect">
            <a:avLst/>
          </a:prstGeom>
        </p:spPr>
      </p:pic>
      <p:sp>
        <p:nvSpPr>
          <p:cNvPr id="23" name="En Ecoener somos conservadores del legado más valioso que tenemos">
            <a:extLst>
              <a:ext uri="{FF2B5EF4-FFF2-40B4-BE49-F238E27FC236}">
                <a16:creationId xmlns:a16="http://schemas.microsoft.com/office/drawing/2014/main" id="{C4EDAA41-2877-470C-BDE5-14C54F701DA0}"/>
              </a:ext>
            </a:extLst>
          </p:cNvPr>
          <p:cNvSpPr txBox="1"/>
          <p:nvPr/>
        </p:nvSpPr>
        <p:spPr>
          <a:xfrm>
            <a:off x="658810" y="4354569"/>
            <a:ext cx="7615759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1600" dirty="0">
                <a:solidFill>
                  <a:schemeClr val="bg1"/>
                </a:solidFill>
                <a:latin typeface="Typewriter Elite MT" panose="02070309020205020404" pitchFamily="49" charset="77"/>
                <a:ea typeface="Roboto Light" panose="02000000000000000000" pitchFamily="2" charset="0"/>
              </a:rPr>
              <a:t>Presentación del Estudio de Reutilización de Datos Abiertos</a:t>
            </a:r>
          </a:p>
        </p:txBody>
      </p:sp>
    </p:spTree>
    <p:extLst>
      <p:ext uri="{BB962C8B-B14F-4D97-AF65-F5344CB8AC3E}">
        <p14:creationId xmlns:p14="http://schemas.microsoft.com/office/powerpoint/2010/main" val="1987377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0" y="1239534"/>
            <a:ext cx="862586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Preparación técnica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598850" y="1756139"/>
            <a:ext cx="9916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s-ES" b="1" dirty="0">
                <a:latin typeface="Heebo" pitchFamily="2" charset="-79"/>
                <a:cs typeface="Heebo" pitchFamily="2" charset="-79"/>
                <a:sym typeface="BasierCircle-Medium"/>
              </a:rPr>
              <a:t>Objetivo: abordar los aspectos relacionados con la gestión de los datos y la infraestructura tecnológica que se va a utilizar</a:t>
            </a:r>
          </a:p>
        </p:txBody>
      </p:sp>
      <p:sp>
        <p:nvSpPr>
          <p:cNvPr id="5" name="En Ecoener somos conservadores del legado más valioso que tenemos">
            <a:extLst>
              <a:ext uri="{FF2B5EF4-FFF2-40B4-BE49-F238E27FC236}">
                <a16:creationId xmlns:a16="http://schemas.microsoft.com/office/drawing/2014/main" id="{BE4A029F-6617-4EE9-B414-1092AB4EFA6D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D2248C-14C6-4D21-AF53-174B0DA356EB}"/>
              </a:ext>
            </a:extLst>
          </p:cNvPr>
          <p:cNvSpPr txBox="1"/>
          <p:nvPr/>
        </p:nvSpPr>
        <p:spPr>
          <a:xfrm>
            <a:off x="658809" y="2587789"/>
            <a:ext cx="1021727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s-ES" dirty="0">
                <a:latin typeface="Heebo" pitchFamily="2" charset="-79"/>
                <a:cs typeface="Heebo" pitchFamily="2" charset="-79"/>
              </a:rPr>
              <a:t>Estructura de gestión o gobernanza de datos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Descentralizada: Por unidades o personas que tienen la responsabilidad de gestionar sus propios datos (corto plazo, pocos datos, actividad ocasional)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Centralizada-federada: Gestión de datos distribuida pero responsabilidad centralizada </a:t>
            </a:r>
          </a:p>
          <a:p>
            <a:pPr lvl="1"/>
            <a:r>
              <a:rPr lang="es-ES" dirty="0">
                <a:latin typeface="Heebo" pitchFamily="2" charset="-79"/>
                <a:cs typeface="Heebo" pitchFamily="2" charset="-79"/>
              </a:rPr>
              <a:t>	(+ coordinación, grandes volúmenes de datos)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Completamente centralizada: Estandarización definida a alto nivel y consistencia garantizada (minimiza errores, reducción costes a largo plazo, + sostenible)</a:t>
            </a:r>
          </a:p>
          <a:p>
            <a:pPr lvl="1"/>
            <a:endParaRPr lang="es-ES" dirty="0">
              <a:latin typeface="Heebo" pitchFamily="2" charset="-79"/>
              <a:cs typeface="Heebo" pitchFamily="2" charset="-79"/>
            </a:endParaRPr>
          </a:p>
          <a:p>
            <a:pPr marL="285750" indent="-285750">
              <a:buBlip>
                <a:blip r:embed="rId3"/>
              </a:buBlip>
            </a:pPr>
            <a:r>
              <a:rPr lang="es-ES" dirty="0">
                <a:latin typeface="Heebo" pitchFamily="2" charset="-79"/>
                <a:cs typeface="Heebo" pitchFamily="2" charset="-79"/>
              </a:rPr>
              <a:t>Proceso ETCD (Extraer, Transformar y Compartir Datos)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Extraer: los datos se extraen de cualquier tipo de fuente interna/externa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Transformar: los datos deben transformarse en </a:t>
            </a:r>
            <a:r>
              <a:rPr lang="es-ES" dirty="0" err="1">
                <a:latin typeface="Heebo" pitchFamily="2" charset="-79"/>
                <a:cs typeface="Heebo" pitchFamily="2" charset="-79"/>
              </a:rPr>
              <a:t>datasets</a:t>
            </a:r>
            <a:r>
              <a:rPr lang="es-ES" dirty="0">
                <a:latin typeface="Heebo" pitchFamily="2" charset="-79"/>
                <a:cs typeface="Heebo" pitchFamily="2" charset="-79"/>
              </a:rPr>
              <a:t> listos para compartir (interna o externamente) o publicar en abierto o como datos enlazados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latin typeface="Heebo" pitchFamily="2" charset="-79"/>
                <a:cs typeface="Heebo" pitchFamily="2" charset="-79"/>
              </a:rPr>
              <a:t>Compartir/Publicar(opcional): Identificar los canales donde compartir o abrir los datos </a:t>
            </a:r>
          </a:p>
        </p:txBody>
      </p:sp>
    </p:spTree>
    <p:extLst>
      <p:ext uri="{BB962C8B-B14F-4D97-AF65-F5344CB8AC3E}">
        <p14:creationId xmlns:p14="http://schemas.microsoft.com/office/powerpoint/2010/main" val="2640336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B3FE03B7-27CE-463A-9A49-39E52F81CF20}"/>
              </a:ext>
            </a:extLst>
          </p:cNvPr>
          <p:cNvGrpSpPr/>
          <p:nvPr/>
        </p:nvGrpSpPr>
        <p:grpSpPr>
          <a:xfrm>
            <a:off x="3614241" y="1721717"/>
            <a:ext cx="4611151" cy="4611151"/>
            <a:chOff x="3614241" y="1721717"/>
            <a:chExt cx="4611151" cy="4611151"/>
          </a:xfrm>
        </p:grpSpPr>
        <p:pic>
          <p:nvPicPr>
            <p:cNvPr id="3" name="Imagen 2" descr="Icono&#10;&#10;Descripción generada automáticamente">
              <a:extLst>
                <a:ext uri="{FF2B5EF4-FFF2-40B4-BE49-F238E27FC236}">
                  <a16:creationId xmlns:a16="http://schemas.microsoft.com/office/drawing/2014/main" id="{9E055FB4-4681-4819-8450-4AFE0E882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4241" y="1721717"/>
              <a:ext cx="4611151" cy="4611151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88770072-6647-4F47-BBC2-67819D1CAE36}"/>
                </a:ext>
              </a:extLst>
            </p:cNvPr>
            <p:cNvSpPr txBox="1"/>
            <p:nvPr/>
          </p:nvSpPr>
          <p:spPr>
            <a:xfrm>
              <a:off x="5592241" y="2060181"/>
              <a:ext cx="81915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dirty="0">
                  <a:latin typeface="Heebo" pitchFamily="2" charset="-79"/>
                  <a:cs typeface="Heebo" pitchFamily="2" charset="-79"/>
                </a:rPr>
                <a:t>1. </a:t>
              </a:r>
            </a:p>
            <a:p>
              <a:r>
                <a:rPr lang="es-ES" sz="1050" b="1" dirty="0">
                  <a:latin typeface="Heebo" pitchFamily="2" charset="-79"/>
                  <a:cs typeface="Heebo" pitchFamily="2" charset="-79"/>
                </a:rPr>
                <a:t>RECOGER</a:t>
              </a:r>
              <a:r>
                <a:rPr lang="es-ES" sz="1050" dirty="0">
                  <a:latin typeface="Heebo" pitchFamily="2" charset="-79"/>
                  <a:cs typeface="Heebo" pitchFamily="2" charset="-79"/>
                </a:rPr>
                <a:t> </a:t>
              </a:r>
            </a:p>
            <a:p>
              <a:r>
                <a:rPr lang="es-ES" sz="1050" dirty="0">
                  <a:latin typeface="Heebo" pitchFamily="2" charset="-79"/>
                  <a:cs typeface="Heebo" pitchFamily="2" charset="-79"/>
                </a:rPr>
                <a:t>DATOS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6FB33BD-6C74-4E90-8C42-09FAB8E2BA0D}"/>
                </a:ext>
              </a:extLst>
            </p:cNvPr>
            <p:cNvSpPr txBox="1"/>
            <p:nvPr/>
          </p:nvSpPr>
          <p:spPr>
            <a:xfrm>
              <a:off x="7247162" y="3754539"/>
              <a:ext cx="88718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dirty="0">
                  <a:latin typeface="Heebo" pitchFamily="2" charset="-79"/>
                  <a:cs typeface="Heebo" pitchFamily="2" charset="-79"/>
                </a:rPr>
                <a:t>2. </a:t>
              </a:r>
            </a:p>
            <a:p>
              <a:r>
                <a:rPr lang="es-ES" sz="1050" b="1" dirty="0">
                  <a:latin typeface="Heebo" pitchFamily="2" charset="-79"/>
                  <a:cs typeface="Heebo" pitchFamily="2" charset="-79"/>
                </a:rPr>
                <a:t>PREPARAR</a:t>
              </a:r>
              <a:r>
                <a:rPr lang="es-ES" sz="1050" dirty="0">
                  <a:latin typeface="Heebo" pitchFamily="2" charset="-79"/>
                  <a:cs typeface="Heebo" pitchFamily="2" charset="-79"/>
                </a:rPr>
                <a:t> DATOS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810D882-C9A5-43F0-B3AF-0948E3A3C860}"/>
                </a:ext>
              </a:extLst>
            </p:cNvPr>
            <p:cNvSpPr txBox="1"/>
            <p:nvPr/>
          </p:nvSpPr>
          <p:spPr>
            <a:xfrm>
              <a:off x="5558222" y="5424458"/>
              <a:ext cx="88718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dirty="0">
                  <a:latin typeface="Heebo" pitchFamily="2" charset="-79"/>
                  <a:cs typeface="Heebo" pitchFamily="2" charset="-79"/>
                </a:rPr>
                <a:t>3. </a:t>
              </a:r>
            </a:p>
            <a:p>
              <a:r>
                <a:rPr lang="es-ES" sz="1050" b="1" dirty="0">
                  <a:latin typeface="Heebo" pitchFamily="2" charset="-79"/>
                  <a:cs typeface="Heebo" pitchFamily="2" charset="-79"/>
                </a:rPr>
                <a:t>PUBLICAR</a:t>
              </a:r>
            </a:p>
            <a:p>
              <a:r>
                <a:rPr lang="es-ES" sz="1050" dirty="0">
                  <a:latin typeface="Heebo" pitchFamily="2" charset="-79"/>
                  <a:cs typeface="Heebo" pitchFamily="2" charset="-79"/>
                </a:rPr>
                <a:t>DATOS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4593338-F53F-46C4-B892-7FA19BF5F9B1}"/>
                </a:ext>
              </a:extLst>
            </p:cNvPr>
            <p:cNvSpPr txBox="1"/>
            <p:nvPr/>
          </p:nvSpPr>
          <p:spPr>
            <a:xfrm>
              <a:off x="3828588" y="3754539"/>
              <a:ext cx="99106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dirty="0">
                  <a:latin typeface="Heebo" pitchFamily="2" charset="-79"/>
                  <a:cs typeface="Heebo" pitchFamily="2" charset="-79"/>
                </a:rPr>
                <a:t>4. </a:t>
              </a:r>
            </a:p>
            <a:p>
              <a:r>
                <a:rPr lang="es-ES" sz="1050" b="1" dirty="0">
                  <a:latin typeface="Heebo" pitchFamily="2" charset="-79"/>
                  <a:cs typeface="Heebo" pitchFamily="2" charset="-79"/>
                </a:rPr>
                <a:t>MANTENER</a:t>
              </a:r>
              <a:r>
                <a:rPr lang="es-ES" sz="1050" dirty="0">
                  <a:latin typeface="Heebo" pitchFamily="2" charset="-79"/>
                  <a:cs typeface="Heebo" pitchFamily="2" charset="-79"/>
                </a:rPr>
                <a:t> DATOS</a:t>
              </a:r>
            </a:p>
          </p:txBody>
        </p:sp>
      </p:grpSp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0" y="1239534"/>
            <a:ext cx="991675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Recoger, preparar, publicar y mantener</a:t>
            </a:r>
          </a:p>
        </p:txBody>
      </p:sp>
      <p:sp>
        <p:nvSpPr>
          <p:cNvPr id="5" name="En Ecoener somos conservadores del legado más valioso que tenemos">
            <a:extLst>
              <a:ext uri="{FF2B5EF4-FFF2-40B4-BE49-F238E27FC236}">
                <a16:creationId xmlns:a16="http://schemas.microsoft.com/office/drawing/2014/main" id="{BE4A029F-6617-4EE9-B414-1092AB4EFA6D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59E6B1B-0618-4ABB-81C9-F8F2D14C59A3}"/>
              </a:ext>
            </a:extLst>
          </p:cNvPr>
          <p:cNvSpPr txBox="1"/>
          <p:nvPr/>
        </p:nvSpPr>
        <p:spPr>
          <a:xfrm>
            <a:off x="392929" y="2198384"/>
            <a:ext cx="40149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Mapeo de datos disponibles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Priorización de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datasets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ebo" pitchFamily="2" charset="-79"/>
              <a:cs typeface="Heebo" pitchFamily="2" charset="-79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Identificación, modificación, creación y eliminación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Categorizar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datasets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 por temáticas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Publicar las categorías de datos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75E8491-F626-42BF-8D06-3AF08641837E}"/>
              </a:ext>
            </a:extLst>
          </p:cNvPr>
          <p:cNvSpPr txBox="1"/>
          <p:nvPr/>
        </p:nvSpPr>
        <p:spPr>
          <a:xfrm>
            <a:off x="392928" y="4985972"/>
            <a:ext cx="4014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Definir proceso de mantenimiento de datos actualizado (fecha, revisión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URIs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 y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URLs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, contacto)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7EC8C2E-B975-4FDB-B1A4-5E761AD60E84}"/>
              </a:ext>
            </a:extLst>
          </p:cNvPr>
          <p:cNvSpPr txBox="1"/>
          <p:nvPr/>
        </p:nvSpPr>
        <p:spPr>
          <a:xfrm>
            <a:off x="7856659" y="2241217"/>
            <a:ext cx="4014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Calidad del dato: Contenido, prontitud, consistencia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Preparación: Interoperabilidad e información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Añadir metadatos  e identificadores persistentes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Preparación legal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Gestión de datos sensibles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Verificar la preparación de datos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A5CCE27-7085-4AEE-AEF1-74FB82E4F279}"/>
              </a:ext>
            </a:extLst>
          </p:cNvPr>
          <p:cNvSpPr txBox="1"/>
          <p:nvPr/>
        </p:nvSpPr>
        <p:spPr>
          <a:xfrm>
            <a:off x="7926997" y="5028805"/>
            <a:ext cx="4014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Canal a utilizar en función del número de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datasets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 a compartir</a:t>
            </a:r>
          </a:p>
        </p:txBody>
      </p:sp>
    </p:spTree>
    <p:extLst>
      <p:ext uri="{BB962C8B-B14F-4D97-AF65-F5344CB8AC3E}">
        <p14:creationId xmlns:p14="http://schemas.microsoft.com/office/powerpoint/2010/main" val="2311322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0" y="1239534"/>
            <a:ext cx="862586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Monitorización de resultados</a:t>
            </a:r>
          </a:p>
        </p:txBody>
      </p:sp>
      <p:sp>
        <p:nvSpPr>
          <p:cNvPr id="5" name="En Ecoener somos conservadores del legado más valioso que tenemos">
            <a:extLst>
              <a:ext uri="{FF2B5EF4-FFF2-40B4-BE49-F238E27FC236}">
                <a16:creationId xmlns:a16="http://schemas.microsoft.com/office/drawing/2014/main" id="{BE4A029F-6617-4EE9-B414-1092AB4EFA6D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D2248C-14C6-4D21-AF53-174B0DA356EB}"/>
              </a:ext>
            </a:extLst>
          </p:cNvPr>
          <p:cNvSpPr txBox="1"/>
          <p:nvPr/>
        </p:nvSpPr>
        <p:spPr>
          <a:xfrm>
            <a:off x="658809" y="2079305"/>
            <a:ext cx="102172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s-ES" sz="2400" dirty="0">
                <a:latin typeface="Heebo" pitchFamily="2" charset="-79"/>
                <a:cs typeface="Heebo" pitchFamily="2" charset="-79"/>
              </a:rPr>
              <a:t>Contrastar el compromiso de los </a:t>
            </a:r>
            <a:r>
              <a:rPr lang="es-ES" sz="2400" dirty="0" err="1">
                <a:latin typeface="Heebo" pitchFamily="2" charset="-79"/>
                <a:cs typeface="Heebo" pitchFamily="2" charset="-79"/>
              </a:rPr>
              <a:t>reutilizadores</a:t>
            </a:r>
            <a:endParaRPr lang="es-ES" sz="2400" dirty="0">
              <a:latin typeface="Heebo" pitchFamily="2" charset="-79"/>
              <a:cs typeface="Heebo" pitchFamily="2" charset="-79"/>
            </a:endParaRPr>
          </a:p>
          <a:p>
            <a:pPr marL="285750" indent="-285750">
              <a:buBlip>
                <a:blip r:embed="rId3"/>
              </a:buBlip>
            </a:pPr>
            <a:r>
              <a:rPr lang="es-ES" sz="2400" dirty="0">
                <a:latin typeface="Heebo" pitchFamily="2" charset="-79"/>
                <a:cs typeface="Heebo" pitchFamily="2" charset="-79"/>
              </a:rPr>
              <a:t>Medir el éxito de la iniciativa y mejora continua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 err="1">
                <a:latin typeface="Heebo" pitchFamily="2" charset="-79"/>
                <a:cs typeface="Heebo" pitchFamily="2" charset="-79"/>
              </a:rPr>
              <a:t>Nº</a:t>
            </a:r>
            <a:r>
              <a:rPr lang="es-ES" sz="2400" dirty="0">
                <a:latin typeface="Heebo" pitchFamily="2" charset="-79"/>
                <a:cs typeface="Heebo" pitchFamily="2" charset="-79"/>
              </a:rPr>
              <a:t> de descargas y visualizaciones de </a:t>
            </a:r>
            <a:r>
              <a:rPr lang="es-ES" sz="2400" dirty="0" err="1">
                <a:latin typeface="Heebo" pitchFamily="2" charset="-79"/>
                <a:cs typeface="Heebo" pitchFamily="2" charset="-79"/>
              </a:rPr>
              <a:t>datasets</a:t>
            </a:r>
            <a:endParaRPr lang="es-ES" sz="2400" dirty="0">
              <a:latin typeface="Heebo" pitchFamily="2" charset="-79"/>
              <a:cs typeface="Heebo" pitchFamily="2" charset="-79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 err="1">
                <a:latin typeface="Heebo" pitchFamily="2" charset="-79"/>
                <a:cs typeface="Heebo" pitchFamily="2" charset="-79"/>
              </a:rPr>
              <a:t>Nº</a:t>
            </a:r>
            <a:r>
              <a:rPr lang="es-ES" sz="2400" dirty="0">
                <a:latin typeface="Heebo" pitchFamily="2" charset="-79"/>
                <a:cs typeface="Heebo" pitchFamily="2" charset="-79"/>
              </a:rPr>
              <a:t> de accesos al dato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>
                <a:latin typeface="Heebo" pitchFamily="2" charset="-79"/>
                <a:cs typeface="Heebo" pitchFamily="2" charset="-79"/>
              </a:rPr>
              <a:t>Métricas cualitativas de los usuarios</a:t>
            </a:r>
          </a:p>
          <a:p>
            <a:pPr lvl="1"/>
            <a:endParaRPr lang="es-ES" sz="2400" dirty="0">
              <a:latin typeface="Heebo" pitchFamily="2" charset="-79"/>
              <a:cs typeface="Heebo" pitchFamily="2" charset="-79"/>
            </a:endParaRPr>
          </a:p>
          <a:p>
            <a:pPr marL="285750" indent="-285750">
              <a:buBlip>
                <a:blip r:embed="rId3"/>
              </a:buBlip>
            </a:pPr>
            <a:r>
              <a:rPr lang="es-ES" sz="2400" dirty="0">
                <a:latin typeface="Heebo" pitchFamily="2" charset="-79"/>
                <a:cs typeface="Heebo" pitchFamily="2" charset="-79"/>
              </a:rPr>
              <a:t>Aspectos clave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>
                <a:latin typeface="Heebo" pitchFamily="2" charset="-79"/>
                <a:cs typeface="Heebo" pitchFamily="2" charset="-79"/>
              </a:rPr>
              <a:t>Modelos de relación o negocio para la compartición/apertura de datos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2400" dirty="0"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88869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os guía la excelencia">
            <a:extLst>
              <a:ext uri="{FF2B5EF4-FFF2-40B4-BE49-F238E27FC236}">
                <a16:creationId xmlns:a16="http://schemas.microsoft.com/office/drawing/2014/main" id="{A95C36D2-2D7D-744E-862B-C5562A01BC0F}"/>
              </a:ext>
            </a:extLst>
          </p:cNvPr>
          <p:cNvSpPr txBox="1"/>
          <p:nvPr/>
        </p:nvSpPr>
        <p:spPr>
          <a:xfrm>
            <a:off x="658811" y="1376271"/>
            <a:ext cx="10309746" cy="3857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/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ASPECTOS CLAVE EN LA COMPARTICIÓN DE DATOS ABIERTOS</a:t>
            </a:r>
            <a:endParaRPr sz="7000" spc="-200" dirty="0">
              <a:solidFill>
                <a:schemeClr val="bg1"/>
              </a:solidFill>
              <a:latin typeface="CHANEY Extended" pitchFamily="2" charset="77"/>
              <a:ea typeface="Roboto" panose="02000000000000000000" pitchFamily="2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11D0DFB-35C4-904D-868B-45CD5420ED4B}"/>
              </a:ext>
            </a:extLst>
          </p:cNvPr>
          <p:cNvGrpSpPr/>
          <p:nvPr/>
        </p:nvGrpSpPr>
        <p:grpSpPr>
          <a:xfrm>
            <a:off x="10341066" y="4994728"/>
            <a:ext cx="4108268" cy="4173583"/>
            <a:chOff x="8064940" y="2684417"/>
            <a:chExt cx="4108268" cy="4173583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4A7E08F7-6577-7540-A4DB-08631AE2AE56}"/>
                </a:ext>
              </a:extLst>
            </p:cNvPr>
            <p:cNvGrpSpPr/>
            <p:nvPr/>
          </p:nvGrpSpPr>
          <p:grpSpPr>
            <a:xfrm>
              <a:off x="9998242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FC043353-9BC8-9D47-8B33-B55C8D766F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1E4FBE0D-CB16-0440-AAFC-C17CA46168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31CF2CBA-5FA3-3D45-AB70-D3B1D6D528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5A8480CD-1635-8747-B283-4F52C5EC962E}"/>
                </a:ext>
              </a:extLst>
            </p:cNvPr>
            <p:cNvGrpSpPr/>
            <p:nvPr/>
          </p:nvGrpSpPr>
          <p:grpSpPr>
            <a:xfrm>
              <a:off x="8064940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39" name="Conector recto 38">
                <a:extLst>
                  <a:ext uri="{FF2B5EF4-FFF2-40B4-BE49-F238E27FC236}">
                    <a16:creationId xmlns:a16="http://schemas.microsoft.com/office/drawing/2014/main" id="{BDBFEF5F-C404-584D-8464-F2018D4BC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8345506A-4BF4-1A4A-850A-B9CB80F98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9A79468F-736C-2245-B0E0-1888A63E46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1F9AF5E2-B5D9-4644-AB01-5AE3C0FB8DC4}"/>
                </a:ext>
              </a:extLst>
            </p:cNvPr>
            <p:cNvGrpSpPr/>
            <p:nvPr/>
          </p:nvGrpSpPr>
          <p:grpSpPr>
            <a:xfrm>
              <a:off x="10024368" y="2684417"/>
              <a:ext cx="2148840" cy="2148840"/>
              <a:chOff x="9998242" y="4709160"/>
              <a:chExt cx="2148840" cy="2148840"/>
            </a:xfrm>
          </p:grpSpPr>
          <p:cxnSp>
            <p:nvCxnSpPr>
              <p:cNvPr id="36" name="Conector recto 35">
                <a:extLst>
                  <a:ext uri="{FF2B5EF4-FFF2-40B4-BE49-F238E27FC236}">
                    <a16:creationId xmlns:a16="http://schemas.microsoft.com/office/drawing/2014/main" id="{ADF675A8-4CCC-D141-B176-5A1596929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cto 36">
                <a:extLst>
                  <a:ext uri="{FF2B5EF4-FFF2-40B4-BE49-F238E27FC236}">
                    <a16:creationId xmlns:a16="http://schemas.microsoft.com/office/drawing/2014/main" id="{EE148A85-26A2-3843-BF58-FB2F8A3593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37">
                <a:extLst>
                  <a:ext uri="{FF2B5EF4-FFF2-40B4-BE49-F238E27FC236}">
                    <a16:creationId xmlns:a16="http://schemas.microsoft.com/office/drawing/2014/main" id="{BA01BAFA-4A9A-B449-A836-737B82F781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En Ecoener somos conservadores del legado más valioso que tenemos">
            <a:extLst>
              <a:ext uri="{FF2B5EF4-FFF2-40B4-BE49-F238E27FC236}">
                <a16:creationId xmlns:a16="http://schemas.microsoft.com/office/drawing/2014/main" id="{3C68C7EA-86E9-4C70-AFDF-73C7E8DBADEC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solidFill>
                  <a:schemeClr val="bg1"/>
                </a:solidFill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</p:spTree>
    <p:extLst>
      <p:ext uri="{BB962C8B-B14F-4D97-AF65-F5344CB8AC3E}">
        <p14:creationId xmlns:p14="http://schemas.microsoft.com/office/powerpoint/2010/main" val="3331191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n Ecoener somos conservadores del legado más valioso que tenemos">
            <a:extLst>
              <a:ext uri="{FF2B5EF4-FFF2-40B4-BE49-F238E27FC236}">
                <a16:creationId xmlns:a16="http://schemas.microsoft.com/office/drawing/2014/main" id="{BE4A029F-6617-4EE9-B414-1092AB4EFA6D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D2248C-14C6-4D21-AF53-174B0DA356EB}"/>
              </a:ext>
            </a:extLst>
          </p:cNvPr>
          <p:cNvSpPr txBox="1"/>
          <p:nvPr/>
        </p:nvSpPr>
        <p:spPr>
          <a:xfrm>
            <a:off x="658812" y="1120943"/>
            <a:ext cx="1021727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s-ES" sz="2000" dirty="0">
                <a:latin typeface="Heebo" pitchFamily="2" charset="-79"/>
                <a:cs typeface="Heebo" pitchFamily="2" charset="-79"/>
              </a:rPr>
              <a:t>A. Modelos de relación o negocio para la compartición/apertura de datos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Heebo" pitchFamily="2" charset="-79"/>
                <a:cs typeface="Heebo" pitchFamily="2" charset="-79"/>
              </a:rPr>
              <a:t>B2B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Heebo" pitchFamily="2" charset="-79"/>
                <a:cs typeface="Heebo" pitchFamily="2" charset="-79"/>
              </a:rPr>
              <a:t>B2G</a:t>
            </a:r>
          </a:p>
          <a:p>
            <a:pPr lvl="1"/>
            <a:endParaRPr lang="es-ES" sz="2000" dirty="0">
              <a:latin typeface="Heebo" pitchFamily="2" charset="-79"/>
              <a:cs typeface="Heebo" pitchFamily="2" charset="-79"/>
            </a:endParaRPr>
          </a:p>
          <a:p>
            <a:pPr marL="285750" indent="-285750">
              <a:buBlip>
                <a:blip r:embed="rId3"/>
              </a:buBlip>
            </a:pPr>
            <a:r>
              <a:rPr lang="es-ES" sz="2000" dirty="0">
                <a:latin typeface="Heebo" pitchFamily="2" charset="-79"/>
                <a:cs typeface="Heebo" pitchFamily="2" charset="-79"/>
              </a:rPr>
              <a:t>B. Modelos de financiación. Cuantificar el valor económico de la información y los costes asociados en términos de infraestructura y personal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Heebo" pitchFamily="2" charset="-79"/>
                <a:cs typeface="Heebo" pitchFamily="2" charset="-79"/>
              </a:rPr>
              <a:t>Asegurar la rentabilidad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Heebo" pitchFamily="2" charset="-79"/>
                <a:cs typeface="Heebo" pitchFamily="2" charset="-79"/>
              </a:rPr>
              <a:t>Valoración de los </a:t>
            </a:r>
            <a:r>
              <a:rPr lang="es-ES" sz="2000" dirty="0" err="1">
                <a:latin typeface="Heebo" pitchFamily="2" charset="-79"/>
                <a:cs typeface="Heebo" pitchFamily="2" charset="-79"/>
              </a:rPr>
              <a:t>datasets</a:t>
            </a:r>
            <a:endParaRPr lang="es-ES" sz="2000" dirty="0">
              <a:latin typeface="Heebo" pitchFamily="2" charset="-79"/>
              <a:cs typeface="Heebo" pitchFamily="2" charset="-79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Heebo" pitchFamily="2" charset="-79"/>
                <a:cs typeface="Heebo" pitchFamily="2" charset="-79"/>
              </a:rPr>
              <a:t>Cálculo de tarifas</a:t>
            </a:r>
          </a:p>
          <a:p>
            <a:pPr lvl="1"/>
            <a:endParaRPr lang="es-ES" sz="2000" dirty="0">
              <a:latin typeface="Heebo" pitchFamily="2" charset="-79"/>
              <a:cs typeface="Heebo" pitchFamily="2" charset="-79"/>
            </a:endParaRPr>
          </a:p>
          <a:p>
            <a:pPr marL="285750" indent="-285750">
              <a:buBlip>
                <a:blip r:embed="rId3"/>
              </a:buBlip>
            </a:pPr>
            <a:r>
              <a:rPr lang="es-ES" sz="2000" dirty="0">
                <a:latin typeface="Heebo" pitchFamily="2" charset="-79"/>
                <a:cs typeface="Heebo" pitchFamily="2" charset="-79"/>
              </a:rPr>
              <a:t>C. Marco legal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Heebo" pitchFamily="2" charset="-79"/>
                <a:cs typeface="Heebo" pitchFamily="2" charset="-79"/>
              </a:rPr>
              <a:t>Acuerdos contractuales modelo B2B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Heebo" pitchFamily="2" charset="-79"/>
                <a:cs typeface="Heebo" pitchFamily="2" charset="-79"/>
              </a:rPr>
              <a:t>Acuerdos contractuales modelos B2G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Heebo" pitchFamily="2" charset="-79"/>
                <a:cs typeface="Heebo" pitchFamily="2" charset="-79"/>
              </a:rPr>
              <a:t>Licencias para la compartición/apertura de datos</a:t>
            </a:r>
          </a:p>
          <a:p>
            <a:pPr lvl="1"/>
            <a:endParaRPr lang="es-ES" sz="2000" dirty="0">
              <a:latin typeface="Heebo" pitchFamily="2" charset="-79"/>
              <a:cs typeface="Heebo" pitchFamily="2" charset="-79"/>
            </a:endParaRPr>
          </a:p>
          <a:p>
            <a:pPr marL="285750" indent="-285750">
              <a:buBlip>
                <a:blip r:embed="rId3"/>
              </a:buBlip>
            </a:pPr>
            <a:r>
              <a:rPr lang="es-ES" sz="2000" dirty="0">
                <a:latin typeface="Heebo" pitchFamily="2" charset="-79"/>
                <a:cs typeface="Heebo" pitchFamily="2" charset="-79"/>
              </a:rPr>
              <a:t>D. Roles, habilidades, desarrollo y gestión del conocimiento</a:t>
            </a:r>
          </a:p>
        </p:txBody>
      </p:sp>
    </p:spTree>
    <p:extLst>
      <p:ext uri="{BB962C8B-B14F-4D97-AF65-F5344CB8AC3E}">
        <p14:creationId xmlns:p14="http://schemas.microsoft.com/office/powerpoint/2010/main" val="158932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os guía la excelencia">
            <a:extLst>
              <a:ext uri="{FF2B5EF4-FFF2-40B4-BE49-F238E27FC236}">
                <a16:creationId xmlns:a16="http://schemas.microsoft.com/office/drawing/2014/main" id="{A95C36D2-2D7D-744E-862B-C5562A01BC0F}"/>
              </a:ext>
            </a:extLst>
          </p:cNvPr>
          <p:cNvSpPr txBox="1"/>
          <p:nvPr/>
        </p:nvSpPr>
        <p:spPr>
          <a:xfrm>
            <a:off x="658811" y="1376271"/>
            <a:ext cx="10309746" cy="3103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/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CASOS DE ÉXITO EN EL SECTOR PRIVADO</a:t>
            </a:r>
            <a:endParaRPr sz="7000" spc="-200" dirty="0">
              <a:solidFill>
                <a:schemeClr val="bg1"/>
              </a:solidFill>
              <a:latin typeface="CHANEY Extended" pitchFamily="2" charset="77"/>
              <a:ea typeface="Roboto" panose="02000000000000000000" pitchFamily="2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11D0DFB-35C4-904D-868B-45CD5420ED4B}"/>
              </a:ext>
            </a:extLst>
          </p:cNvPr>
          <p:cNvGrpSpPr/>
          <p:nvPr/>
        </p:nvGrpSpPr>
        <p:grpSpPr>
          <a:xfrm>
            <a:off x="10341066" y="4994728"/>
            <a:ext cx="4108268" cy="4173583"/>
            <a:chOff x="8064940" y="2684417"/>
            <a:chExt cx="4108268" cy="4173583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4A7E08F7-6577-7540-A4DB-08631AE2AE56}"/>
                </a:ext>
              </a:extLst>
            </p:cNvPr>
            <p:cNvGrpSpPr/>
            <p:nvPr/>
          </p:nvGrpSpPr>
          <p:grpSpPr>
            <a:xfrm>
              <a:off x="9998242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FC043353-9BC8-9D47-8B33-B55C8D766F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1E4FBE0D-CB16-0440-AAFC-C17CA46168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31CF2CBA-5FA3-3D45-AB70-D3B1D6D528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5A8480CD-1635-8747-B283-4F52C5EC962E}"/>
                </a:ext>
              </a:extLst>
            </p:cNvPr>
            <p:cNvGrpSpPr/>
            <p:nvPr/>
          </p:nvGrpSpPr>
          <p:grpSpPr>
            <a:xfrm>
              <a:off x="8064940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39" name="Conector recto 38">
                <a:extLst>
                  <a:ext uri="{FF2B5EF4-FFF2-40B4-BE49-F238E27FC236}">
                    <a16:creationId xmlns:a16="http://schemas.microsoft.com/office/drawing/2014/main" id="{BDBFEF5F-C404-584D-8464-F2018D4BC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8345506A-4BF4-1A4A-850A-B9CB80F98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9A79468F-736C-2245-B0E0-1888A63E46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1F9AF5E2-B5D9-4644-AB01-5AE3C0FB8DC4}"/>
                </a:ext>
              </a:extLst>
            </p:cNvPr>
            <p:cNvGrpSpPr/>
            <p:nvPr/>
          </p:nvGrpSpPr>
          <p:grpSpPr>
            <a:xfrm>
              <a:off x="10024368" y="2684417"/>
              <a:ext cx="2148840" cy="2148840"/>
              <a:chOff x="9998242" y="4709160"/>
              <a:chExt cx="2148840" cy="2148840"/>
            </a:xfrm>
          </p:grpSpPr>
          <p:cxnSp>
            <p:nvCxnSpPr>
              <p:cNvPr id="36" name="Conector recto 35">
                <a:extLst>
                  <a:ext uri="{FF2B5EF4-FFF2-40B4-BE49-F238E27FC236}">
                    <a16:creationId xmlns:a16="http://schemas.microsoft.com/office/drawing/2014/main" id="{ADF675A8-4CCC-D141-B176-5A1596929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cto 36">
                <a:extLst>
                  <a:ext uri="{FF2B5EF4-FFF2-40B4-BE49-F238E27FC236}">
                    <a16:creationId xmlns:a16="http://schemas.microsoft.com/office/drawing/2014/main" id="{EE148A85-26A2-3843-BF58-FB2F8A3593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37">
                <a:extLst>
                  <a:ext uri="{FF2B5EF4-FFF2-40B4-BE49-F238E27FC236}">
                    <a16:creationId xmlns:a16="http://schemas.microsoft.com/office/drawing/2014/main" id="{BA01BAFA-4A9A-B449-A836-737B82F781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En Ecoener somos conservadores del legado más valioso que tenemos">
            <a:extLst>
              <a:ext uri="{FF2B5EF4-FFF2-40B4-BE49-F238E27FC236}">
                <a16:creationId xmlns:a16="http://schemas.microsoft.com/office/drawing/2014/main" id="{3C68C7EA-86E9-4C70-AFDF-73C7E8DBADEC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solidFill>
                  <a:schemeClr val="bg1"/>
                </a:solidFill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</p:spTree>
    <p:extLst>
      <p:ext uri="{BB962C8B-B14F-4D97-AF65-F5344CB8AC3E}">
        <p14:creationId xmlns:p14="http://schemas.microsoft.com/office/powerpoint/2010/main" val="1358621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n Ecoener somos conservadores del legado más valioso que tenemos">
            <a:extLst>
              <a:ext uri="{FF2B5EF4-FFF2-40B4-BE49-F238E27FC236}">
                <a16:creationId xmlns:a16="http://schemas.microsoft.com/office/drawing/2014/main" id="{BE4A029F-6617-4EE9-B414-1092AB4EFA6D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D2248C-14C6-4D21-AF53-174B0DA356EB}"/>
              </a:ext>
            </a:extLst>
          </p:cNvPr>
          <p:cNvSpPr txBox="1"/>
          <p:nvPr/>
        </p:nvSpPr>
        <p:spPr>
          <a:xfrm>
            <a:off x="658812" y="3538601"/>
            <a:ext cx="55397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Heebo" pitchFamily="2" charset="-79"/>
                <a:cs typeface="Heebo" pitchFamily="2" charset="-79"/>
              </a:rPr>
              <a:t>La compañía lleva a cabo </a:t>
            </a:r>
            <a:r>
              <a:rPr lang="es-ES" dirty="0" err="1">
                <a:latin typeface="Heebo" pitchFamily="2" charset="-79"/>
                <a:cs typeface="Heebo" pitchFamily="2" charset="-79"/>
              </a:rPr>
              <a:t>datatones</a:t>
            </a:r>
            <a:r>
              <a:rPr lang="es-ES" dirty="0">
                <a:latin typeface="Heebo" pitchFamily="2" charset="-79"/>
                <a:cs typeface="Heebo" pitchFamily="2" charset="-79"/>
              </a:rPr>
              <a:t> online donde lanza retos a resolver, poniendo a disposición sus </a:t>
            </a:r>
            <a:r>
              <a:rPr lang="es-ES" dirty="0" err="1">
                <a:latin typeface="Heebo" pitchFamily="2" charset="-79"/>
                <a:cs typeface="Heebo" pitchFamily="2" charset="-79"/>
              </a:rPr>
              <a:t>datasets</a:t>
            </a:r>
            <a:r>
              <a:rPr lang="es-ES" dirty="0">
                <a:latin typeface="Heebo" pitchFamily="2" charset="-79"/>
                <a:cs typeface="Heebo" pitchFamily="2" charset="-79"/>
              </a:rPr>
              <a:t> como materia prima para desarrollar nuevas soluciones. También ofrece sus datos a instituciones para proyectos de investigación.</a:t>
            </a:r>
          </a:p>
          <a:p>
            <a:endParaRPr lang="es-ES" dirty="0">
              <a:latin typeface="Heebo" pitchFamily="2" charset="-79"/>
              <a:cs typeface="Heebo" pitchFamily="2" charset="-79"/>
            </a:endParaRPr>
          </a:p>
          <a:p>
            <a:r>
              <a:rPr lang="es-ES" dirty="0">
                <a:latin typeface="Heebo" pitchFamily="2" charset="-79"/>
                <a:cs typeface="Heebo" pitchFamily="2" charset="-79"/>
              </a:rPr>
              <a:t>Modalidad: </a:t>
            </a:r>
            <a:r>
              <a:rPr lang="es-ES" dirty="0" err="1">
                <a:latin typeface="Heebo" pitchFamily="2" charset="-79"/>
                <a:cs typeface="Heebo" pitchFamily="2" charset="-79"/>
              </a:rPr>
              <a:t>Datatón</a:t>
            </a:r>
            <a:r>
              <a:rPr lang="es-ES" dirty="0">
                <a:latin typeface="Heebo" pitchFamily="2" charset="-79"/>
                <a:cs typeface="Heebo" pitchFamily="2" charset="-79"/>
              </a:rPr>
              <a:t> y B2G (universidades y centros tecnológicos)</a:t>
            </a:r>
          </a:p>
        </p:txBody>
      </p:sp>
      <p:pic>
        <p:nvPicPr>
          <p:cNvPr id="3074" name="Picture 2" descr="EDP España | Empresa asociada enerTIC.org">
            <a:extLst>
              <a:ext uri="{FF2B5EF4-FFF2-40B4-BE49-F238E27FC236}">
                <a16:creationId xmlns:a16="http://schemas.microsoft.com/office/drawing/2014/main" id="{717B09CE-C186-4469-A9E3-30DD61B0E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4" t="28590" r="27735" b="26667"/>
          <a:stretch/>
        </p:blipFill>
        <p:spPr bwMode="auto">
          <a:xfrm>
            <a:off x="553915" y="1862770"/>
            <a:ext cx="1652954" cy="16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4D391827-5676-46E8-9B68-C5B8D65DC8B0}"/>
              </a:ext>
            </a:extLst>
          </p:cNvPr>
          <p:cNvSpPr txBox="1"/>
          <p:nvPr/>
        </p:nvSpPr>
        <p:spPr>
          <a:xfrm>
            <a:off x="658810" y="1239534"/>
            <a:ext cx="862586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CASO DE ÉXITO: EDP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9CB1C4C-FC68-4DDF-BE34-39E1B4BB97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66" t="22222" r="26379" b="6973"/>
          <a:stretch/>
        </p:blipFill>
        <p:spPr>
          <a:xfrm>
            <a:off x="7107115" y="1310071"/>
            <a:ext cx="4225159" cy="4855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550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n Ecoener somos conservadores del legado más valioso que tenemos">
            <a:extLst>
              <a:ext uri="{FF2B5EF4-FFF2-40B4-BE49-F238E27FC236}">
                <a16:creationId xmlns:a16="http://schemas.microsoft.com/office/drawing/2014/main" id="{BE4A029F-6617-4EE9-B414-1092AB4EFA6D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D2248C-14C6-4D21-AF53-174B0DA356EB}"/>
              </a:ext>
            </a:extLst>
          </p:cNvPr>
          <p:cNvSpPr txBox="1"/>
          <p:nvPr/>
        </p:nvSpPr>
        <p:spPr>
          <a:xfrm>
            <a:off x="658812" y="3538601"/>
            <a:ext cx="553976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Heebo" pitchFamily="2" charset="-79"/>
                <a:cs typeface="Heebo" pitchFamily="2" charset="-79"/>
              </a:rPr>
              <a:t>Durante un fin de semana, la empresa puso sus datos a disposición de 20 equipos para responder a varios retos relacionados con el agua, trabajando de forma colaborativa.</a:t>
            </a:r>
          </a:p>
          <a:p>
            <a:endParaRPr lang="es-ES" dirty="0">
              <a:latin typeface="Heebo" pitchFamily="2" charset="-79"/>
              <a:cs typeface="Heebo" pitchFamily="2" charset="-79"/>
            </a:endParaRPr>
          </a:p>
          <a:p>
            <a:r>
              <a:rPr lang="es-ES" dirty="0">
                <a:latin typeface="Heebo" pitchFamily="2" charset="-79"/>
                <a:cs typeface="Heebo" pitchFamily="2" charset="-79"/>
              </a:rPr>
              <a:t>Los resultados ayudaron a la empresa a diseñar nuevos productos y servicios.</a:t>
            </a:r>
          </a:p>
        </p:txBody>
      </p:sp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4D391827-5676-46E8-9B68-C5B8D65DC8B0}"/>
              </a:ext>
            </a:extLst>
          </p:cNvPr>
          <p:cNvSpPr txBox="1"/>
          <p:nvPr/>
        </p:nvSpPr>
        <p:spPr>
          <a:xfrm>
            <a:off x="658810" y="1239534"/>
            <a:ext cx="862586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CASO DE ÉXITO: SUEZ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5025E38-66BF-4E7F-B6C0-2E3EFC3AAD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07" t="22069" r="26638" b="12797"/>
          <a:stretch/>
        </p:blipFill>
        <p:spPr>
          <a:xfrm>
            <a:off x="6849249" y="1409334"/>
            <a:ext cx="4624554" cy="4889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Caso de éxito Grupo Suez - Soporte remoto ISL Online - Optima Solutions">
            <a:extLst>
              <a:ext uri="{FF2B5EF4-FFF2-40B4-BE49-F238E27FC236}">
                <a16:creationId xmlns:a16="http://schemas.microsoft.com/office/drawing/2014/main" id="{692E4227-7949-45F7-B558-8A1CEFA0E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37832" r="12393" b="26923"/>
          <a:stretch/>
        </p:blipFill>
        <p:spPr bwMode="auto">
          <a:xfrm>
            <a:off x="658812" y="1871943"/>
            <a:ext cx="3022070" cy="82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64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os guía la excelencia">
            <a:extLst>
              <a:ext uri="{FF2B5EF4-FFF2-40B4-BE49-F238E27FC236}">
                <a16:creationId xmlns:a16="http://schemas.microsoft.com/office/drawing/2014/main" id="{A95C36D2-2D7D-744E-862B-C5562A01BC0F}"/>
              </a:ext>
            </a:extLst>
          </p:cNvPr>
          <p:cNvSpPr txBox="1"/>
          <p:nvPr/>
        </p:nvSpPr>
        <p:spPr>
          <a:xfrm>
            <a:off x="658811" y="1376271"/>
            <a:ext cx="10309746" cy="3103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/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CASOS DE ÉXITO EN LAS POLÍTICAS PÚBLICAS</a:t>
            </a:r>
            <a:endParaRPr sz="7000" spc="-200" dirty="0">
              <a:solidFill>
                <a:schemeClr val="bg1"/>
              </a:solidFill>
              <a:latin typeface="CHANEY Extended" pitchFamily="2" charset="77"/>
              <a:ea typeface="Roboto" panose="02000000000000000000" pitchFamily="2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11D0DFB-35C4-904D-868B-45CD5420ED4B}"/>
              </a:ext>
            </a:extLst>
          </p:cNvPr>
          <p:cNvGrpSpPr/>
          <p:nvPr/>
        </p:nvGrpSpPr>
        <p:grpSpPr>
          <a:xfrm>
            <a:off x="10341066" y="4994728"/>
            <a:ext cx="4108268" cy="4173583"/>
            <a:chOff x="8064940" y="2684417"/>
            <a:chExt cx="4108268" cy="4173583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4A7E08F7-6577-7540-A4DB-08631AE2AE56}"/>
                </a:ext>
              </a:extLst>
            </p:cNvPr>
            <p:cNvGrpSpPr/>
            <p:nvPr/>
          </p:nvGrpSpPr>
          <p:grpSpPr>
            <a:xfrm>
              <a:off x="9998242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FC043353-9BC8-9D47-8B33-B55C8D766F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1E4FBE0D-CB16-0440-AAFC-C17CA46168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31CF2CBA-5FA3-3D45-AB70-D3B1D6D528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5A8480CD-1635-8747-B283-4F52C5EC962E}"/>
                </a:ext>
              </a:extLst>
            </p:cNvPr>
            <p:cNvGrpSpPr/>
            <p:nvPr/>
          </p:nvGrpSpPr>
          <p:grpSpPr>
            <a:xfrm>
              <a:off x="8064940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39" name="Conector recto 38">
                <a:extLst>
                  <a:ext uri="{FF2B5EF4-FFF2-40B4-BE49-F238E27FC236}">
                    <a16:creationId xmlns:a16="http://schemas.microsoft.com/office/drawing/2014/main" id="{BDBFEF5F-C404-584D-8464-F2018D4BC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8345506A-4BF4-1A4A-850A-B9CB80F98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9A79468F-736C-2245-B0E0-1888A63E46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1F9AF5E2-B5D9-4644-AB01-5AE3C0FB8DC4}"/>
                </a:ext>
              </a:extLst>
            </p:cNvPr>
            <p:cNvGrpSpPr/>
            <p:nvPr/>
          </p:nvGrpSpPr>
          <p:grpSpPr>
            <a:xfrm>
              <a:off x="10024368" y="2684417"/>
              <a:ext cx="2148840" cy="2148840"/>
              <a:chOff x="9998242" y="4709160"/>
              <a:chExt cx="2148840" cy="2148840"/>
            </a:xfrm>
          </p:grpSpPr>
          <p:cxnSp>
            <p:nvCxnSpPr>
              <p:cNvPr id="36" name="Conector recto 35">
                <a:extLst>
                  <a:ext uri="{FF2B5EF4-FFF2-40B4-BE49-F238E27FC236}">
                    <a16:creationId xmlns:a16="http://schemas.microsoft.com/office/drawing/2014/main" id="{ADF675A8-4CCC-D141-B176-5A1596929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cto 36">
                <a:extLst>
                  <a:ext uri="{FF2B5EF4-FFF2-40B4-BE49-F238E27FC236}">
                    <a16:creationId xmlns:a16="http://schemas.microsoft.com/office/drawing/2014/main" id="{EE148A85-26A2-3843-BF58-FB2F8A3593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37">
                <a:extLst>
                  <a:ext uri="{FF2B5EF4-FFF2-40B4-BE49-F238E27FC236}">
                    <a16:creationId xmlns:a16="http://schemas.microsoft.com/office/drawing/2014/main" id="{BA01BAFA-4A9A-B449-A836-737B82F781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En Ecoener somos conservadores del legado más valioso que tenemos">
            <a:extLst>
              <a:ext uri="{FF2B5EF4-FFF2-40B4-BE49-F238E27FC236}">
                <a16:creationId xmlns:a16="http://schemas.microsoft.com/office/drawing/2014/main" id="{3C68C7EA-86E9-4C70-AFDF-73C7E8DBADEC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solidFill>
                  <a:schemeClr val="bg1"/>
                </a:solidFill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</p:spTree>
    <p:extLst>
      <p:ext uri="{BB962C8B-B14F-4D97-AF65-F5344CB8AC3E}">
        <p14:creationId xmlns:p14="http://schemas.microsoft.com/office/powerpoint/2010/main" val="2998272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00E29CC-AA7F-4670-B7D5-E00473FED4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40347"/>
          <a:stretch/>
        </p:blipFill>
        <p:spPr>
          <a:xfrm>
            <a:off x="4100022" y="-3"/>
            <a:ext cx="8079971" cy="6867652"/>
          </a:xfrm>
          <a:prstGeom prst="rect">
            <a:avLst/>
          </a:prstGeom>
        </p:spPr>
      </p:pic>
      <p:sp>
        <p:nvSpPr>
          <p:cNvPr id="5" name="En Ecoener somos conservadores del legado más valioso que tenemos">
            <a:extLst>
              <a:ext uri="{FF2B5EF4-FFF2-40B4-BE49-F238E27FC236}">
                <a16:creationId xmlns:a16="http://schemas.microsoft.com/office/drawing/2014/main" id="{BE4A029F-6617-4EE9-B414-1092AB4EFA6D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4D391827-5676-46E8-9B68-C5B8D65DC8B0}"/>
              </a:ext>
            </a:extLst>
          </p:cNvPr>
          <p:cNvSpPr txBox="1"/>
          <p:nvPr/>
        </p:nvSpPr>
        <p:spPr>
          <a:xfrm>
            <a:off x="603031" y="978164"/>
            <a:ext cx="862586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CASO DE ÉXITO: EUSKADI</a:t>
            </a:r>
          </a:p>
        </p:txBody>
      </p:sp>
      <p:sp>
        <p:nvSpPr>
          <p:cNvPr id="10" name="Marcador de contenido 1">
            <a:extLst>
              <a:ext uri="{FF2B5EF4-FFF2-40B4-BE49-F238E27FC236}">
                <a16:creationId xmlns:a16="http://schemas.microsoft.com/office/drawing/2014/main" id="{E1099AB9-B9A3-41D4-987D-FDB5431B0CCC}"/>
              </a:ext>
            </a:extLst>
          </p:cNvPr>
          <p:cNvSpPr txBox="1">
            <a:spLocks/>
          </p:cNvSpPr>
          <p:nvPr/>
        </p:nvSpPr>
        <p:spPr>
          <a:xfrm>
            <a:off x="603031" y="2435101"/>
            <a:ext cx="6245963" cy="119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just">
              <a:defRPr sz="1400"/>
            </a:lvl1pPr>
            <a:lvl2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  <a:defRPr sz="1400"/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ts val="3000"/>
              </a:lnSpc>
              <a:defRPr/>
            </a:pPr>
            <a:r>
              <a:rPr lang="es-ES" sz="4000" b="1" dirty="0">
                <a:solidFill>
                  <a:srgbClr val="0049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ESTRATEGIA PARA LA </a:t>
            </a:r>
            <a:r>
              <a:rPr lang="es-ES" sz="4000" b="1" dirty="0">
                <a:solidFill>
                  <a:srgbClr val="60AFB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TRANSFORMACIÓN DIGITAL </a:t>
            </a:r>
          </a:p>
          <a:p>
            <a:pPr lvl="0" algn="l">
              <a:lnSpc>
                <a:spcPts val="3000"/>
              </a:lnSpc>
              <a:defRPr/>
            </a:pPr>
            <a:r>
              <a:rPr lang="es-ES" sz="4000" b="1" dirty="0">
                <a:solidFill>
                  <a:srgbClr val="0049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EUSKADI 2025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DAD4748-C707-41B7-A60E-C0E3FCE25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73" y="4832071"/>
            <a:ext cx="3333536" cy="7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94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0" y="1182688"/>
            <a:ext cx="7085015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MOTIVACIÓN DEL PROYECTO</a:t>
            </a:r>
          </a:p>
        </p:txBody>
      </p:sp>
      <p:sp>
        <p:nvSpPr>
          <p:cNvPr id="10" name="En Ecoener somos conservadores del legado más valioso que tenemos">
            <a:extLst>
              <a:ext uri="{FF2B5EF4-FFF2-40B4-BE49-F238E27FC236}">
                <a16:creationId xmlns:a16="http://schemas.microsoft.com/office/drawing/2014/main" id="{F0DA05F8-B51D-A649-B79B-F156B0B73D23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  <p:sp>
        <p:nvSpPr>
          <p:cNvPr id="7" name="Nos guía la excelencia">
            <a:extLst>
              <a:ext uri="{FF2B5EF4-FFF2-40B4-BE49-F238E27FC236}">
                <a16:creationId xmlns:a16="http://schemas.microsoft.com/office/drawing/2014/main" id="{727A8DCB-6F80-0449-9BB6-FE38054DDC6B}"/>
              </a:ext>
            </a:extLst>
          </p:cNvPr>
          <p:cNvSpPr txBox="1"/>
          <p:nvPr/>
        </p:nvSpPr>
        <p:spPr>
          <a:xfrm>
            <a:off x="658811" y="1796894"/>
            <a:ext cx="10850563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chemeClr val="tx1"/>
                </a:solidFill>
                <a:latin typeface="Typewriter Elite MT" panose="02070309020205020404" pitchFamily="49" charset="77"/>
                <a:ea typeface="Roboto" panose="02000000000000000000" pitchFamily="2" charset="0"/>
              </a:rPr>
              <a:t>Hace 12 años me hice una pregunta y… </a:t>
            </a:r>
          </a:p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chemeClr val="tx1"/>
                </a:solidFill>
                <a:latin typeface="Typewriter Elite MT" panose="02070309020205020404" pitchFamily="49" charset="77"/>
                <a:ea typeface="Roboto" panose="02000000000000000000" pitchFamily="2" charset="0"/>
              </a:rPr>
              <a:t>…estaba pensando en los empresarios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5E6B791-E7D5-E945-B3E3-7CEA49330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861675" y="5261335"/>
            <a:ext cx="685800" cy="609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FF2F111-A623-B048-B981-B9372BB90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252075" y="5261335"/>
            <a:ext cx="685800" cy="6096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5DF3615-9AF9-7742-BF10-67938074D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642475" y="5261335"/>
            <a:ext cx="685800" cy="6096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3F05B99-D9B4-1F4A-AEDD-2DC67841D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001903" y="5261335"/>
            <a:ext cx="685800" cy="6096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B30630D-A4C1-ED4B-B962-544A4D335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367723" y="5284789"/>
            <a:ext cx="685800" cy="6096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658809" y="2742656"/>
            <a:ext cx="7716041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¿Es lo mismo publicar un </a:t>
            </a:r>
            <a:r>
              <a:rPr lang="es-ES" dirty="0" err="1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pdf</a:t>
            </a:r>
            <a:r>
              <a:rPr lang="es-ES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 que un archivo </a:t>
            </a:r>
            <a:r>
              <a:rPr lang="es-ES" dirty="0" err="1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csv</a:t>
            </a:r>
            <a:r>
              <a:rPr lang="es-ES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?</a:t>
            </a:r>
          </a:p>
          <a:p>
            <a:r>
              <a:rPr lang="es-ES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¿Deberían permitirse los usos comerciales de los datos públicos? </a:t>
            </a:r>
          </a:p>
          <a:p>
            <a:r>
              <a:rPr lang="es-ES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¿Hay alguna diferencia en geolocalizar la información o no? </a:t>
            </a:r>
          </a:p>
          <a:p>
            <a:r>
              <a:rPr lang="es-ES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¿Cuál es la forma más eficiente de publicar datos? 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sz="2000" dirty="0">
                <a:latin typeface="Typewriter Elite MT" panose="02070309020205020404" pitchFamily="49" charset="0"/>
                <a:ea typeface="Roboto" panose="02000000000000000000" pitchFamily="2" charset="0"/>
                <a:cs typeface="Heebo" pitchFamily="2" charset="-79"/>
                <a:sym typeface="BasierCircle-Medium"/>
              </a:rPr>
              <a:t>No había respuestas para estas preguntas, pero las Administraciones Públicas estaban gastando dinero en eso, como si no hubiera un mañana.</a:t>
            </a:r>
          </a:p>
        </p:txBody>
      </p:sp>
    </p:spTree>
    <p:extLst>
      <p:ext uri="{BB962C8B-B14F-4D97-AF65-F5344CB8AC3E}">
        <p14:creationId xmlns:p14="http://schemas.microsoft.com/office/powerpoint/2010/main" val="693151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n Ecoener somos conservadores del legado más valioso que tenemos">
            <a:extLst>
              <a:ext uri="{FF2B5EF4-FFF2-40B4-BE49-F238E27FC236}">
                <a16:creationId xmlns:a16="http://schemas.microsoft.com/office/drawing/2014/main" id="{BE4A029F-6617-4EE9-B414-1092AB4EFA6D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4D391827-5676-46E8-9B68-C5B8D65DC8B0}"/>
              </a:ext>
            </a:extLst>
          </p:cNvPr>
          <p:cNvSpPr txBox="1"/>
          <p:nvPr/>
        </p:nvSpPr>
        <p:spPr>
          <a:xfrm>
            <a:off x="603031" y="978164"/>
            <a:ext cx="862586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CASO DE ÉXITO: EUSKADI</a:t>
            </a:r>
          </a:p>
        </p:txBody>
      </p:sp>
      <p:sp>
        <p:nvSpPr>
          <p:cNvPr id="8" name="Rectángulo: esquinas redondeadas 14">
            <a:extLst>
              <a:ext uri="{FF2B5EF4-FFF2-40B4-BE49-F238E27FC236}">
                <a16:creationId xmlns:a16="http://schemas.microsoft.com/office/drawing/2014/main" id="{6B243BB0-659C-4AA3-9297-FB9FDA1B74D7}"/>
              </a:ext>
            </a:extLst>
          </p:cNvPr>
          <p:cNvSpPr>
            <a:spLocks noChangeAspect="1"/>
          </p:cNvSpPr>
          <p:nvPr/>
        </p:nvSpPr>
        <p:spPr>
          <a:xfrm>
            <a:off x="5074966" y="5796220"/>
            <a:ext cx="1738419" cy="338554"/>
          </a:xfrm>
          <a:prstGeom prst="roundRect">
            <a:avLst>
              <a:gd name="adj" fmla="val 0"/>
            </a:avLst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cap="all" dirty="0">
                <a:solidFill>
                  <a:srgbClr val="00497E"/>
                </a:solidFill>
              </a:rPr>
              <a:t>HABILITADORES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9AE63DE-7B74-44AD-816C-6F887725C43C}"/>
              </a:ext>
            </a:extLst>
          </p:cNvPr>
          <p:cNvSpPr>
            <a:spLocks noChangeAspect="1"/>
          </p:cNvSpPr>
          <p:nvPr/>
        </p:nvSpPr>
        <p:spPr>
          <a:xfrm>
            <a:off x="1992078" y="5796220"/>
            <a:ext cx="16483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600" b="1" cap="all" dirty="0">
                <a:solidFill>
                  <a:srgbClr val="00497E"/>
                </a:solidFill>
              </a:rPr>
              <a:t>Ámbitos de Aplicación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26D8EFE-1DC1-47CE-A6A8-0DFABAAAC8E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91776" y="3677420"/>
            <a:ext cx="1179930" cy="1179929"/>
            <a:chOff x="2220" y="1122"/>
            <a:chExt cx="315" cy="315"/>
          </a:xfrm>
          <a:solidFill>
            <a:srgbClr val="00497E"/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7A25258-C8D8-4B58-9CB2-1DABAA89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198"/>
              <a:ext cx="13" cy="9"/>
            </a:xfrm>
            <a:custGeom>
              <a:avLst/>
              <a:gdLst>
                <a:gd name="T0" fmla="*/ 26 w 77"/>
                <a:gd name="T1" fmla="*/ 52 h 52"/>
                <a:gd name="T2" fmla="*/ 30 w 77"/>
                <a:gd name="T3" fmla="*/ 52 h 52"/>
                <a:gd name="T4" fmla="*/ 54 w 77"/>
                <a:gd name="T5" fmla="*/ 49 h 52"/>
                <a:gd name="T6" fmla="*/ 76 w 77"/>
                <a:gd name="T7" fmla="*/ 22 h 52"/>
                <a:gd name="T8" fmla="*/ 50 w 77"/>
                <a:gd name="T9" fmla="*/ 1 h 52"/>
                <a:gd name="T10" fmla="*/ 22 w 77"/>
                <a:gd name="T11" fmla="*/ 4 h 52"/>
                <a:gd name="T12" fmla="*/ 2 w 77"/>
                <a:gd name="T13" fmla="*/ 32 h 52"/>
                <a:gd name="T14" fmla="*/ 26 w 77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52">
                  <a:moveTo>
                    <a:pt x="26" y="52"/>
                  </a:moveTo>
                  <a:cubicBezTo>
                    <a:pt x="27" y="52"/>
                    <a:pt x="28" y="52"/>
                    <a:pt x="30" y="52"/>
                  </a:cubicBezTo>
                  <a:cubicBezTo>
                    <a:pt x="38" y="50"/>
                    <a:pt x="46" y="49"/>
                    <a:pt x="54" y="49"/>
                  </a:cubicBezTo>
                  <a:cubicBezTo>
                    <a:pt x="67" y="47"/>
                    <a:pt x="77" y="36"/>
                    <a:pt x="76" y="22"/>
                  </a:cubicBezTo>
                  <a:cubicBezTo>
                    <a:pt x="74" y="9"/>
                    <a:pt x="63" y="0"/>
                    <a:pt x="50" y="1"/>
                  </a:cubicBezTo>
                  <a:cubicBezTo>
                    <a:pt x="40" y="2"/>
                    <a:pt x="31" y="3"/>
                    <a:pt x="22" y="4"/>
                  </a:cubicBezTo>
                  <a:cubicBezTo>
                    <a:pt x="9" y="6"/>
                    <a:pt x="0" y="19"/>
                    <a:pt x="2" y="32"/>
                  </a:cubicBezTo>
                  <a:cubicBezTo>
                    <a:pt x="4" y="43"/>
                    <a:pt x="14" y="52"/>
                    <a:pt x="26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F81B685-78CF-432E-A3D1-3A98DFB57D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9" y="1162"/>
              <a:ext cx="251" cy="249"/>
            </a:xfrm>
            <a:custGeom>
              <a:avLst/>
              <a:gdLst>
                <a:gd name="T0" fmla="*/ 740 w 1480"/>
                <a:gd name="T1" fmla="*/ 0 h 1474"/>
                <a:gd name="T2" fmla="*/ 0 w 1480"/>
                <a:gd name="T3" fmla="*/ 737 h 1474"/>
                <a:gd name="T4" fmla="*/ 740 w 1480"/>
                <a:gd name="T5" fmla="*/ 1474 h 1474"/>
                <a:gd name="T6" fmla="*/ 1480 w 1480"/>
                <a:gd name="T7" fmla="*/ 737 h 1474"/>
                <a:gd name="T8" fmla="*/ 740 w 1480"/>
                <a:gd name="T9" fmla="*/ 0 h 1474"/>
                <a:gd name="T10" fmla="*/ 740 w 1480"/>
                <a:gd name="T11" fmla="*/ 1426 h 1474"/>
                <a:gd name="T12" fmla="*/ 48 w 1480"/>
                <a:gd name="T13" fmla="*/ 737 h 1474"/>
                <a:gd name="T14" fmla="*/ 740 w 1480"/>
                <a:gd name="T15" fmla="*/ 48 h 1474"/>
                <a:gd name="T16" fmla="*/ 1432 w 1480"/>
                <a:gd name="T17" fmla="*/ 737 h 1474"/>
                <a:gd name="T18" fmla="*/ 740 w 1480"/>
                <a:gd name="T19" fmla="*/ 1426 h 1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0" h="1474">
                  <a:moveTo>
                    <a:pt x="740" y="0"/>
                  </a:moveTo>
                  <a:cubicBezTo>
                    <a:pt x="332" y="0"/>
                    <a:pt x="0" y="330"/>
                    <a:pt x="0" y="737"/>
                  </a:cubicBezTo>
                  <a:cubicBezTo>
                    <a:pt x="0" y="1144"/>
                    <a:pt x="332" y="1474"/>
                    <a:pt x="740" y="1474"/>
                  </a:cubicBezTo>
                  <a:cubicBezTo>
                    <a:pt x="1148" y="1474"/>
                    <a:pt x="1480" y="1144"/>
                    <a:pt x="1480" y="737"/>
                  </a:cubicBezTo>
                  <a:cubicBezTo>
                    <a:pt x="1480" y="330"/>
                    <a:pt x="1148" y="0"/>
                    <a:pt x="740" y="0"/>
                  </a:cubicBezTo>
                  <a:close/>
                  <a:moveTo>
                    <a:pt x="740" y="1426"/>
                  </a:moveTo>
                  <a:cubicBezTo>
                    <a:pt x="358" y="1426"/>
                    <a:pt x="48" y="1117"/>
                    <a:pt x="48" y="737"/>
                  </a:cubicBezTo>
                  <a:cubicBezTo>
                    <a:pt x="48" y="357"/>
                    <a:pt x="358" y="48"/>
                    <a:pt x="740" y="48"/>
                  </a:cubicBezTo>
                  <a:cubicBezTo>
                    <a:pt x="1122" y="48"/>
                    <a:pt x="1432" y="357"/>
                    <a:pt x="1432" y="737"/>
                  </a:cubicBezTo>
                  <a:cubicBezTo>
                    <a:pt x="1432" y="1117"/>
                    <a:pt x="1122" y="1426"/>
                    <a:pt x="740" y="14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C42B0EEE-55F2-4D36-AE54-A196A21B5C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0" y="1122"/>
              <a:ext cx="315" cy="315"/>
            </a:xfrm>
            <a:custGeom>
              <a:avLst/>
              <a:gdLst>
                <a:gd name="T0" fmla="*/ 1604 w 1865"/>
                <a:gd name="T1" fmla="*/ 346 h 1860"/>
                <a:gd name="T2" fmla="*/ 346 w 1865"/>
                <a:gd name="T3" fmla="*/ 346 h 1860"/>
                <a:gd name="T4" fmla="*/ 346 w 1865"/>
                <a:gd name="T5" fmla="*/ 1598 h 1860"/>
                <a:gd name="T6" fmla="*/ 975 w 1865"/>
                <a:gd name="T7" fmla="*/ 1858 h 1860"/>
                <a:gd name="T8" fmla="*/ 1864 w 1865"/>
                <a:gd name="T9" fmla="*/ 977 h 1860"/>
                <a:gd name="T10" fmla="*/ 1604 w 1865"/>
                <a:gd name="T11" fmla="*/ 346 h 1860"/>
                <a:gd name="T12" fmla="*/ 975 w 1865"/>
                <a:gd name="T13" fmla="*/ 1810 h 1860"/>
                <a:gd name="T14" fmla="*/ 134 w 1865"/>
                <a:gd name="T15" fmla="*/ 972 h 1860"/>
                <a:gd name="T16" fmla="*/ 975 w 1865"/>
                <a:gd name="T17" fmla="*/ 134 h 1860"/>
                <a:gd name="T18" fmla="*/ 1816 w 1865"/>
                <a:gd name="T19" fmla="*/ 972 h 1860"/>
                <a:gd name="T20" fmla="*/ 975 w 1865"/>
                <a:gd name="T21" fmla="*/ 1810 h 1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65" h="1860">
                  <a:moveTo>
                    <a:pt x="1604" y="346"/>
                  </a:moveTo>
                  <a:cubicBezTo>
                    <a:pt x="1256" y="0"/>
                    <a:pt x="694" y="0"/>
                    <a:pt x="346" y="346"/>
                  </a:cubicBezTo>
                  <a:cubicBezTo>
                    <a:pt x="0" y="692"/>
                    <a:pt x="0" y="1252"/>
                    <a:pt x="346" y="1598"/>
                  </a:cubicBezTo>
                  <a:cubicBezTo>
                    <a:pt x="513" y="1765"/>
                    <a:pt x="739" y="1858"/>
                    <a:pt x="975" y="1858"/>
                  </a:cubicBezTo>
                  <a:cubicBezTo>
                    <a:pt x="1464" y="1860"/>
                    <a:pt x="1862" y="1466"/>
                    <a:pt x="1864" y="977"/>
                  </a:cubicBezTo>
                  <a:cubicBezTo>
                    <a:pt x="1865" y="740"/>
                    <a:pt x="1772" y="513"/>
                    <a:pt x="1604" y="346"/>
                  </a:cubicBezTo>
                  <a:close/>
                  <a:moveTo>
                    <a:pt x="975" y="1810"/>
                  </a:moveTo>
                  <a:cubicBezTo>
                    <a:pt x="511" y="1810"/>
                    <a:pt x="134" y="1434"/>
                    <a:pt x="134" y="972"/>
                  </a:cubicBezTo>
                  <a:cubicBezTo>
                    <a:pt x="134" y="510"/>
                    <a:pt x="511" y="134"/>
                    <a:pt x="975" y="134"/>
                  </a:cubicBezTo>
                  <a:cubicBezTo>
                    <a:pt x="1439" y="134"/>
                    <a:pt x="1816" y="510"/>
                    <a:pt x="1816" y="972"/>
                  </a:cubicBezTo>
                  <a:cubicBezTo>
                    <a:pt x="1816" y="1434"/>
                    <a:pt x="1439" y="1810"/>
                    <a:pt x="975" y="18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B24AA014-3786-4BDE-86DB-750007D92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5" y="1203"/>
              <a:ext cx="54" cy="76"/>
            </a:xfrm>
            <a:custGeom>
              <a:avLst/>
              <a:gdLst>
                <a:gd name="T0" fmla="*/ 304 w 322"/>
                <a:gd name="T1" fmla="*/ 50 h 451"/>
                <a:gd name="T2" fmla="*/ 318 w 322"/>
                <a:gd name="T3" fmla="*/ 19 h 451"/>
                <a:gd name="T4" fmla="*/ 286 w 322"/>
                <a:gd name="T5" fmla="*/ 5 h 451"/>
                <a:gd name="T6" fmla="*/ 286 w 322"/>
                <a:gd name="T7" fmla="*/ 5 h 451"/>
                <a:gd name="T8" fmla="*/ 0 w 322"/>
                <a:gd name="T9" fmla="*/ 427 h 451"/>
                <a:gd name="T10" fmla="*/ 24 w 322"/>
                <a:gd name="T11" fmla="*/ 451 h 451"/>
                <a:gd name="T12" fmla="*/ 48 w 322"/>
                <a:gd name="T13" fmla="*/ 427 h 451"/>
                <a:gd name="T14" fmla="*/ 304 w 322"/>
                <a:gd name="T15" fmla="*/ 5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2" h="451">
                  <a:moveTo>
                    <a:pt x="304" y="50"/>
                  </a:moveTo>
                  <a:cubicBezTo>
                    <a:pt x="316" y="45"/>
                    <a:pt x="322" y="31"/>
                    <a:pt x="318" y="19"/>
                  </a:cubicBezTo>
                  <a:cubicBezTo>
                    <a:pt x="313" y="6"/>
                    <a:pt x="299" y="0"/>
                    <a:pt x="286" y="5"/>
                  </a:cubicBezTo>
                  <a:cubicBezTo>
                    <a:pt x="286" y="5"/>
                    <a:pt x="286" y="5"/>
                    <a:pt x="286" y="5"/>
                  </a:cubicBezTo>
                  <a:cubicBezTo>
                    <a:pt x="113" y="74"/>
                    <a:pt x="0" y="241"/>
                    <a:pt x="0" y="427"/>
                  </a:cubicBezTo>
                  <a:cubicBezTo>
                    <a:pt x="0" y="441"/>
                    <a:pt x="11" y="451"/>
                    <a:pt x="24" y="451"/>
                  </a:cubicBezTo>
                  <a:cubicBezTo>
                    <a:pt x="37" y="451"/>
                    <a:pt x="48" y="441"/>
                    <a:pt x="48" y="427"/>
                  </a:cubicBezTo>
                  <a:cubicBezTo>
                    <a:pt x="48" y="261"/>
                    <a:pt x="149" y="111"/>
                    <a:pt x="304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F627B5FF-8616-42B0-9916-3809D43FCF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4" y="1207"/>
              <a:ext cx="161" cy="159"/>
            </a:xfrm>
            <a:custGeom>
              <a:avLst/>
              <a:gdLst>
                <a:gd name="T0" fmla="*/ 928 w 952"/>
                <a:gd name="T1" fmla="*/ 452 h 944"/>
                <a:gd name="T2" fmla="*/ 822 w 952"/>
                <a:gd name="T3" fmla="*/ 452 h 944"/>
                <a:gd name="T4" fmla="*/ 496 w 952"/>
                <a:gd name="T5" fmla="*/ 128 h 944"/>
                <a:gd name="T6" fmla="*/ 496 w 952"/>
                <a:gd name="T7" fmla="*/ 24 h 944"/>
                <a:gd name="T8" fmla="*/ 472 w 952"/>
                <a:gd name="T9" fmla="*/ 0 h 944"/>
                <a:gd name="T10" fmla="*/ 448 w 952"/>
                <a:gd name="T11" fmla="*/ 24 h 944"/>
                <a:gd name="T12" fmla="*/ 448 w 952"/>
                <a:gd name="T13" fmla="*/ 128 h 944"/>
                <a:gd name="T14" fmla="*/ 131 w 952"/>
                <a:gd name="T15" fmla="*/ 452 h 944"/>
                <a:gd name="T16" fmla="*/ 24 w 952"/>
                <a:gd name="T17" fmla="*/ 452 h 944"/>
                <a:gd name="T18" fmla="*/ 0 w 952"/>
                <a:gd name="T19" fmla="*/ 476 h 944"/>
                <a:gd name="T20" fmla="*/ 24 w 952"/>
                <a:gd name="T21" fmla="*/ 500 h 944"/>
                <a:gd name="T22" fmla="*/ 131 w 952"/>
                <a:gd name="T23" fmla="*/ 500 h 944"/>
                <a:gd name="T24" fmla="*/ 448 w 952"/>
                <a:gd name="T25" fmla="*/ 816 h 944"/>
                <a:gd name="T26" fmla="*/ 448 w 952"/>
                <a:gd name="T27" fmla="*/ 920 h 944"/>
                <a:gd name="T28" fmla="*/ 472 w 952"/>
                <a:gd name="T29" fmla="*/ 944 h 944"/>
                <a:gd name="T30" fmla="*/ 496 w 952"/>
                <a:gd name="T31" fmla="*/ 920 h 944"/>
                <a:gd name="T32" fmla="*/ 496 w 952"/>
                <a:gd name="T33" fmla="*/ 816 h 944"/>
                <a:gd name="T34" fmla="*/ 821 w 952"/>
                <a:gd name="T35" fmla="*/ 500 h 944"/>
                <a:gd name="T36" fmla="*/ 928 w 952"/>
                <a:gd name="T37" fmla="*/ 500 h 944"/>
                <a:gd name="T38" fmla="*/ 952 w 952"/>
                <a:gd name="T39" fmla="*/ 476 h 944"/>
                <a:gd name="T40" fmla="*/ 928 w 952"/>
                <a:gd name="T41" fmla="*/ 452 h 944"/>
                <a:gd name="T42" fmla="*/ 476 w 952"/>
                <a:gd name="T43" fmla="*/ 769 h 944"/>
                <a:gd name="T44" fmla="*/ 178 w 952"/>
                <a:gd name="T45" fmla="*/ 472 h 944"/>
                <a:gd name="T46" fmla="*/ 476 w 952"/>
                <a:gd name="T47" fmla="*/ 175 h 944"/>
                <a:gd name="T48" fmla="*/ 774 w 952"/>
                <a:gd name="T49" fmla="*/ 472 h 944"/>
                <a:gd name="T50" fmla="*/ 476 w 952"/>
                <a:gd name="T51" fmla="*/ 769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2" h="944">
                  <a:moveTo>
                    <a:pt x="928" y="452"/>
                  </a:moveTo>
                  <a:cubicBezTo>
                    <a:pt x="822" y="452"/>
                    <a:pt x="822" y="452"/>
                    <a:pt x="822" y="452"/>
                  </a:cubicBezTo>
                  <a:cubicBezTo>
                    <a:pt x="812" y="278"/>
                    <a:pt x="671" y="138"/>
                    <a:pt x="496" y="128"/>
                  </a:cubicBezTo>
                  <a:cubicBezTo>
                    <a:pt x="496" y="24"/>
                    <a:pt x="496" y="24"/>
                    <a:pt x="496" y="24"/>
                  </a:cubicBezTo>
                  <a:cubicBezTo>
                    <a:pt x="496" y="11"/>
                    <a:pt x="485" y="0"/>
                    <a:pt x="472" y="0"/>
                  </a:cubicBezTo>
                  <a:cubicBezTo>
                    <a:pt x="459" y="0"/>
                    <a:pt x="448" y="11"/>
                    <a:pt x="448" y="24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277" y="142"/>
                    <a:pt x="141" y="281"/>
                    <a:pt x="131" y="452"/>
                  </a:cubicBezTo>
                  <a:cubicBezTo>
                    <a:pt x="24" y="452"/>
                    <a:pt x="24" y="452"/>
                    <a:pt x="24" y="452"/>
                  </a:cubicBezTo>
                  <a:cubicBezTo>
                    <a:pt x="11" y="452"/>
                    <a:pt x="0" y="463"/>
                    <a:pt x="0" y="476"/>
                  </a:cubicBezTo>
                  <a:cubicBezTo>
                    <a:pt x="0" y="489"/>
                    <a:pt x="11" y="500"/>
                    <a:pt x="24" y="500"/>
                  </a:cubicBezTo>
                  <a:cubicBezTo>
                    <a:pt x="131" y="500"/>
                    <a:pt x="131" y="500"/>
                    <a:pt x="131" y="500"/>
                  </a:cubicBezTo>
                  <a:cubicBezTo>
                    <a:pt x="146" y="668"/>
                    <a:pt x="280" y="802"/>
                    <a:pt x="448" y="816"/>
                  </a:cubicBezTo>
                  <a:cubicBezTo>
                    <a:pt x="448" y="920"/>
                    <a:pt x="448" y="920"/>
                    <a:pt x="448" y="920"/>
                  </a:cubicBezTo>
                  <a:cubicBezTo>
                    <a:pt x="448" y="933"/>
                    <a:pt x="459" y="944"/>
                    <a:pt x="472" y="944"/>
                  </a:cubicBezTo>
                  <a:cubicBezTo>
                    <a:pt x="485" y="944"/>
                    <a:pt x="496" y="933"/>
                    <a:pt x="496" y="920"/>
                  </a:cubicBezTo>
                  <a:cubicBezTo>
                    <a:pt x="496" y="816"/>
                    <a:pt x="496" y="816"/>
                    <a:pt x="496" y="816"/>
                  </a:cubicBezTo>
                  <a:cubicBezTo>
                    <a:pt x="668" y="806"/>
                    <a:pt x="807" y="672"/>
                    <a:pt x="821" y="500"/>
                  </a:cubicBezTo>
                  <a:cubicBezTo>
                    <a:pt x="928" y="500"/>
                    <a:pt x="928" y="500"/>
                    <a:pt x="928" y="500"/>
                  </a:cubicBezTo>
                  <a:cubicBezTo>
                    <a:pt x="941" y="500"/>
                    <a:pt x="952" y="489"/>
                    <a:pt x="952" y="476"/>
                  </a:cubicBezTo>
                  <a:cubicBezTo>
                    <a:pt x="952" y="463"/>
                    <a:pt x="941" y="452"/>
                    <a:pt x="928" y="452"/>
                  </a:cubicBezTo>
                  <a:close/>
                  <a:moveTo>
                    <a:pt x="476" y="769"/>
                  </a:moveTo>
                  <a:cubicBezTo>
                    <a:pt x="312" y="769"/>
                    <a:pt x="178" y="636"/>
                    <a:pt x="178" y="472"/>
                  </a:cubicBezTo>
                  <a:cubicBezTo>
                    <a:pt x="178" y="308"/>
                    <a:pt x="312" y="175"/>
                    <a:pt x="476" y="175"/>
                  </a:cubicBezTo>
                  <a:cubicBezTo>
                    <a:pt x="641" y="175"/>
                    <a:pt x="774" y="308"/>
                    <a:pt x="774" y="472"/>
                  </a:cubicBezTo>
                  <a:cubicBezTo>
                    <a:pt x="774" y="636"/>
                    <a:pt x="641" y="769"/>
                    <a:pt x="476" y="7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9A864131-B0D5-45DE-A0A4-31FF67614C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5" y="1267"/>
              <a:ext cx="39" cy="39"/>
            </a:xfrm>
            <a:custGeom>
              <a:avLst/>
              <a:gdLst>
                <a:gd name="T0" fmla="*/ 115 w 230"/>
                <a:gd name="T1" fmla="*/ 0 h 230"/>
                <a:gd name="T2" fmla="*/ 0 w 230"/>
                <a:gd name="T3" fmla="*/ 115 h 230"/>
                <a:gd name="T4" fmla="*/ 116 w 230"/>
                <a:gd name="T5" fmla="*/ 230 h 230"/>
                <a:gd name="T6" fmla="*/ 230 w 230"/>
                <a:gd name="T7" fmla="*/ 115 h 230"/>
                <a:gd name="T8" fmla="*/ 115 w 230"/>
                <a:gd name="T9" fmla="*/ 0 h 230"/>
                <a:gd name="T10" fmla="*/ 115 w 230"/>
                <a:gd name="T11" fmla="*/ 182 h 230"/>
                <a:gd name="T12" fmla="*/ 48 w 230"/>
                <a:gd name="T13" fmla="*/ 115 h 230"/>
                <a:gd name="T14" fmla="*/ 116 w 230"/>
                <a:gd name="T15" fmla="*/ 48 h 230"/>
                <a:gd name="T16" fmla="*/ 182 w 230"/>
                <a:gd name="T17" fmla="*/ 115 h 230"/>
                <a:gd name="T18" fmla="*/ 115 w 230"/>
                <a:gd name="T19" fmla="*/ 18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0" h="230">
                  <a:moveTo>
                    <a:pt x="115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1" y="179"/>
                    <a:pt x="52" y="230"/>
                    <a:pt x="116" y="230"/>
                  </a:cubicBezTo>
                  <a:cubicBezTo>
                    <a:pt x="179" y="230"/>
                    <a:pt x="230" y="178"/>
                    <a:pt x="230" y="115"/>
                  </a:cubicBezTo>
                  <a:cubicBezTo>
                    <a:pt x="230" y="51"/>
                    <a:pt x="179" y="0"/>
                    <a:pt x="115" y="0"/>
                  </a:cubicBezTo>
                  <a:close/>
                  <a:moveTo>
                    <a:pt x="115" y="182"/>
                  </a:moveTo>
                  <a:cubicBezTo>
                    <a:pt x="78" y="182"/>
                    <a:pt x="48" y="152"/>
                    <a:pt x="48" y="115"/>
                  </a:cubicBezTo>
                  <a:cubicBezTo>
                    <a:pt x="49" y="78"/>
                    <a:pt x="79" y="48"/>
                    <a:pt x="116" y="48"/>
                  </a:cubicBezTo>
                  <a:cubicBezTo>
                    <a:pt x="153" y="48"/>
                    <a:pt x="182" y="78"/>
                    <a:pt x="182" y="115"/>
                  </a:cubicBezTo>
                  <a:cubicBezTo>
                    <a:pt x="182" y="152"/>
                    <a:pt x="152" y="182"/>
                    <a:pt x="115" y="1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17" name="Rectángulo: esquinas redondeadas 14">
            <a:extLst>
              <a:ext uri="{FF2B5EF4-FFF2-40B4-BE49-F238E27FC236}">
                <a16:creationId xmlns:a16="http://schemas.microsoft.com/office/drawing/2014/main" id="{2BAB14D7-01E4-4D1D-B4E0-7A34655EE0E9}"/>
              </a:ext>
            </a:extLst>
          </p:cNvPr>
          <p:cNvSpPr>
            <a:spLocks noChangeAspect="1"/>
          </p:cNvSpPr>
          <p:nvPr/>
        </p:nvSpPr>
        <p:spPr>
          <a:xfrm>
            <a:off x="8027324" y="5796220"/>
            <a:ext cx="1851590" cy="584775"/>
          </a:xfrm>
          <a:prstGeom prst="roundRect">
            <a:avLst>
              <a:gd name="adj" fmla="val 0"/>
            </a:avLst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cap="all" dirty="0">
                <a:solidFill>
                  <a:srgbClr val="00497E"/>
                </a:solidFill>
              </a:rPr>
              <a:t>PALANCAS </a:t>
            </a:r>
          </a:p>
          <a:p>
            <a:pPr algn="ctr"/>
            <a:r>
              <a:rPr lang="es-ES" sz="1600" b="1" cap="all" dirty="0">
                <a:solidFill>
                  <a:srgbClr val="00497E"/>
                </a:solidFill>
              </a:rPr>
              <a:t>TECNOLÓGICAS</a:t>
            </a: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A31B5E7C-0065-4F8C-AC0D-2BFBB76999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52526" y="3807545"/>
            <a:ext cx="991064" cy="985764"/>
            <a:chOff x="645" y="3145"/>
            <a:chExt cx="374" cy="372"/>
          </a:xfrm>
          <a:solidFill>
            <a:srgbClr val="00497E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278A6BDB-D99A-42E5-9253-2B79160A9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" y="3241"/>
              <a:ext cx="32" cy="32"/>
            </a:xfrm>
            <a:custGeom>
              <a:avLst/>
              <a:gdLst>
                <a:gd name="T0" fmla="*/ 168 w 168"/>
                <a:gd name="T1" fmla="*/ 60 h 168"/>
                <a:gd name="T2" fmla="*/ 148 w 168"/>
                <a:gd name="T3" fmla="*/ 0 h 168"/>
                <a:gd name="T4" fmla="*/ 0 w 168"/>
                <a:gd name="T5" fmla="*/ 148 h 168"/>
                <a:gd name="T6" fmla="*/ 60 w 168"/>
                <a:gd name="T7" fmla="*/ 168 h 168"/>
                <a:gd name="T8" fmla="*/ 168 w 168"/>
                <a:gd name="T9" fmla="*/ 6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68">
                  <a:moveTo>
                    <a:pt x="168" y="6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78" y="23"/>
                    <a:pt x="23" y="78"/>
                    <a:pt x="0" y="148"/>
                  </a:cubicBezTo>
                  <a:cubicBezTo>
                    <a:pt x="60" y="168"/>
                    <a:pt x="60" y="168"/>
                    <a:pt x="60" y="168"/>
                  </a:cubicBezTo>
                  <a:cubicBezTo>
                    <a:pt x="77" y="118"/>
                    <a:pt x="118" y="77"/>
                    <a:pt x="16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697CB440-1AFA-4D41-9342-701F48EFE1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5" y="3145"/>
              <a:ext cx="374" cy="372"/>
            </a:xfrm>
            <a:custGeom>
              <a:avLst/>
              <a:gdLst>
                <a:gd name="T0" fmla="*/ 1920 w 1984"/>
                <a:gd name="T1" fmla="*/ 256 h 1984"/>
                <a:gd name="T2" fmla="*/ 1338 w 1984"/>
                <a:gd name="T3" fmla="*/ 256 h 1984"/>
                <a:gd name="T4" fmla="*/ 1212 w 1984"/>
                <a:gd name="T5" fmla="*/ 71 h 1984"/>
                <a:gd name="T6" fmla="*/ 928 w 1984"/>
                <a:gd name="T7" fmla="*/ 25 h 1984"/>
                <a:gd name="T8" fmla="*/ 658 w 1984"/>
                <a:gd name="T9" fmla="*/ 256 h 1984"/>
                <a:gd name="T10" fmla="*/ 64 w 1984"/>
                <a:gd name="T11" fmla="*/ 256 h 1984"/>
                <a:gd name="T12" fmla="*/ 236 w 1984"/>
                <a:gd name="T13" fmla="*/ 448 h 1984"/>
                <a:gd name="T14" fmla="*/ 320 w 1984"/>
                <a:gd name="T15" fmla="*/ 1344 h 1984"/>
                <a:gd name="T16" fmla="*/ 404 w 1984"/>
                <a:gd name="T17" fmla="*/ 448 h 1984"/>
                <a:gd name="T18" fmla="*/ 704 w 1984"/>
                <a:gd name="T19" fmla="*/ 832 h 1984"/>
                <a:gd name="T20" fmla="*/ 666 w 1984"/>
                <a:gd name="T21" fmla="*/ 1402 h 1984"/>
                <a:gd name="T22" fmla="*/ 610 w 1984"/>
                <a:gd name="T23" fmla="*/ 1632 h 1984"/>
                <a:gd name="T24" fmla="*/ 743 w 1984"/>
                <a:gd name="T25" fmla="*/ 1921 h 1984"/>
                <a:gd name="T26" fmla="*/ 896 w 1984"/>
                <a:gd name="T27" fmla="*/ 1984 h 1984"/>
                <a:gd name="T28" fmla="*/ 1194 w 1984"/>
                <a:gd name="T29" fmla="*/ 1874 h 1984"/>
                <a:gd name="T30" fmla="*/ 1318 w 1984"/>
                <a:gd name="T31" fmla="*/ 1670 h 1984"/>
                <a:gd name="T32" fmla="*/ 1374 w 1984"/>
                <a:gd name="T33" fmla="*/ 1440 h 1984"/>
                <a:gd name="T34" fmla="*/ 1280 w 1984"/>
                <a:gd name="T35" fmla="*/ 1190 h 1984"/>
                <a:gd name="T36" fmla="*/ 1344 w 1984"/>
                <a:gd name="T37" fmla="*/ 448 h 1984"/>
                <a:gd name="T38" fmla="*/ 1344 w 1984"/>
                <a:gd name="T39" fmla="*/ 1024 h 1984"/>
                <a:gd name="T40" fmla="*/ 1736 w 1984"/>
                <a:gd name="T41" fmla="*/ 458 h 1984"/>
                <a:gd name="T42" fmla="*/ 384 w 1984"/>
                <a:gd name="T43" fmla="*/ 352 h 1984"/>
                <a:gd name="T44" fmla="*/ 64 w 1984"/>
                <a:gd name="T45" fmla="*/ 320 h 1984"/>
                <a:gd name="T46" fmla="*/ 64 w 1984"/>
                <a:gd name="T47" fmla="*/ 384 h 1984"/>
                <a:gd name="T48" fmla="*/ 576 w 1984"/>
                <a:gd name="T49" fmla="*/ 1024 h 1984"/>
                <a:gd name="T50" fmla="*/ 309 w 1984"/>
                <a:gd name="T51" fmla="*/ 479 h 1984"/>
                <a:gd name="T52" fmla="*/ 443 w 1984"/>
                <a:gd name="T53" fmla="*/ 384 h 1984"/>
                <a:gd name="T54" fmla="*/ 640 w 1984"/>
                <a:gd name="T55" fmla="*/ 384 h 1984"/>
                <a:gd name="T56" fmla="*/ 1792 w 1984"/>
                <a:gd name="T57" fmla="*/ 352 h 1984"/>
                <a:gd name="T58" fmla="*/ 1664 w 1984"/>
                <a:gd name="T59" fmla="*/ 288 h 1984"/>
                <a:gd name="T60" fmla="*/ 1664 w 1984"/>
                <a:gd name="T61" fmla="*/ 288 h 1984"/>
                <a:gd name="T62" fmla="*/ 1541 w 1984"/>
                <a:gd name="T63" fmla="*/ 320 h 1984"/>
                <a:gd name="T64" fmla="*/ 1280 w 1984"/>
                <a:gd name="T65" fmla="*/ 160 h 1984"/>
                <a:gd name="T66" fmla="*/ 1216 w 1984"/>
                <a:gd name="T67" fmla="*/ 160 h 1984"/>
                <a:gd name="T68" fmla="*/ 1152 w 1984"/>
                <a:gd name="T69" fmla="*/ 224 h 1984"/>
                <a:gd name="T70" fmla="*/ 1120 w 1984"/>
                <a:gd name="T71" fmla="*/ 64 h 1984"/>
                <a:gd name="T72" fmla="*/ 960 w 1984"/>
                <a:gd name="T73" fmla="*/ 192 h 1984"/>
                <a:gd name="T74" fmla="*/ 864 w 1984"/>
                <a:gd name="T75" fmla="*/ 64 h 1984"/>
                <a:gd name="T76" fmla="*/ 832 w 1984"/>
                <a:gd name="T77" fmla="*/ 96 h 1984"/>
                <a:gd name="T78" fmla="*/ 1126 w 1984"/>
                <a:gd name="T79" fmla="*/ 1210 h 1984"/>
                <a:gd name="T80" fmla="*/ 896 w 1984"/>
                <a:gd name="T81" fmla="*/ 1154 h 1984"/>
                <a:gd name="T82" fmla="*/ 768 w 1984"/>
                <a:gd name="T83" fmla="*/ 832 h 1984"/>
                <a:gd name="T84" fmla="*/ 1376 w 1984"/>
                <a:gd name="T85" fmla="*/ 1504 h 1984"/>
                <a:gd name="T86" fmla="*/ 1285 w 1984"/>
                <a:gd name="T87" fmla="*/ 1784 h 1984"/>
                <a:gd name="T88" fmla="*/ 1101 w 1984"/>
                <a:gd name="T89" fmla="*/ 1802 h 1984"/>
                <a:gd name="T90" fmla="*/ 960 w 1984"/>
                <a:gd name="T91" fmla="*/ 1918 h 1984"/>
                <a:gd name="T92" fmla="*/ 698 w 1984"/>
                <a:gd name="T93" fmla="*/ 1785 h 1984"/>
                <a:gd name="T94" fmla="*/ 608 w 1984"/>
                <a:gd name="T95" fmla="*/ 1568 h 1984"/>
                <a:gd name="T96" fmla="*/ 699 w 1984"/>
                <a:gd name="T97" fmla="*/ 1288 h 1984"/>
                <a:gd name="T98" fmla="*/ 883 w 1984"/>
                <a:gd name="T99" fmla="*/ 1270 h 1984"/>
                <a:gd name="T100" fmla="*/ 1024 w 1984"/>
                <a:gd name="T101" fmla="*/ 1154 h 1984"/>
                <a:gd name="T102" fmla="*/ 1286 w 1984"/>
                <a:gd name="T103" fmla="*/ 1287 h 1984"/>
                <a:gd name="T104" fmla="*/ 1199 w 1984"/>
                <a:gd name="T105" fmla="*/ 768 h 1984"/>
                <a:gd name="T106" fmla="*/ 768 w 1984"/>
                <a:gd name="T107" fmla="*/ 256 h 1984"/>
                <a:gd name="T108" fmla="*/ 837 w 1984"/>
                <a:gd name="T109" fmla="*/ 434 h 1984"/>
                <a:gd name="T110" fmla="*/ 960 w 1984"/>
                <a:gd name="T111" fmla="*/ 627 h 1984"/>
                <a:gd name="T112" fmla="*/ 1664 w 1984"/>
                <a:gd name="T113" fmla="*/ 1280 h 1984"/>
                <a:gd name="T114" fmla="*/ 1902 w 1984"/>
                <a:gd name="T115" fmla="*/ 960 h 1984"/>
                <a:gd name="T116" fmla="*/ 1675 w 1984"/>
                <a:gd name="T117" fmla="*/ 479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4" h="1984">
                  <a:moveTo>
                    <a:pt x="1920" y="448"/>
                  </a:moveTo>
                  <a:cubicBezTo>
                    <a:pt x="1955" y="448"/>
                    <a:pt x="1984" y="419"/>
                    <a:pt x="1984" y="384"/>
                  </a:cubicBezTo>
                  <a:cubicBezTo>
                    <a:pt x="1984" y="320"/>
                    <a:pt x="1984" y="320"/>
                    <a:pt x="1984" y="320"/>
                  </a:cubicBezTo>
                  <a:cubicBezTo>
                    <a:pt x="1984" y="285"/>
                    <a:pt x="1955" y="256"/>
                    <a:pt x="1920" y="256"/>
                  </a:cubicBezTo>
                  <a:cubicBezTo>
                    <a:pt x="1748" y="256"/>
                    <a:pt x="1748" y="256"/>
                    <a:pt x="1748" y="256"/>
                  </a:cubicBezTo>
                  <a:cubicBezTo>
                    <a:pt x="1725" y="236"/>
                    <a:pt x="1696" y="224"/>
                    <a:pt x="1664" y="224"/>
                  </a:cubicBezTo>
                  <a:cubicBezTo>
                    <a:pt x="1632" y="224"/>
                    <a:pt x="1603" y="236"/>
                    <a:pt x="1580" y="256"/>
                  </a:cubicBezTo>
                  <a:cubicBezTo>
                    <a:pt x="1338" y="256"/>
                    <a:pt x="1338" y="256"/>
                    <a:pt x="1338" y="256"/>
                  </a:cubicBezTo>
                  <a:cubicBezTo>
                    <a:pt x="1342" y="246"/>
                    <a:pt x="1344" y="235"/>
                    <a:pt x="1344" y="224"/>
                  </a:cubicBezTo>
                  <a:cubicBezTo>
                    <a:pt x="1344" y="160"/>
                    <a:pt x="1344" y="160"/>
                    <a:pt x="1344" y="160"/>
                  </a:cubicBezTo>
                  <a:cubicBezTo>
                    <a:pt x="1344" y="107"/>
                    <a:pt x="1301" y="64"/>
                    <a:pt x="1248" y="64"/>
                  </a:cubicBezTo>
                  <a:cubicBezTo>
                    <a:pt x="1235" y="64"/>
                    <a:pt x="1223" y="67"/>
                    <a:pt x="1212" y="71"/>
                  </a:cubicBezTo>
                  <a:cubicBezTo>
                    <a:pt x="1201" y="30"/>
                    <a:pt x="1164" y="0"/>
                    <a:pt x="1120" y="0"/>
                  </a:cubicBezTo>
                  <a:cubicBezTo>
                    <a:pt x="1095" y="0"/>
                    <a:pt x="1073" y="10"/>
                    <a:pt x="1056" y="25"/>
                  </a:cubicBezTo>
                  <a:cubicBezTo>
                    <a:pt x="1039" y="10"/>
                    <a:pt x="1017" y="0"/>
                    <a:pt x="992" y="0"/>
                  </a:cubicBezTo>
                  <a:cubicBezTo>
                    <a:pt x="967" y="0"/>
                    <a:pt x="945" y="10"/>
                    <a:pt x="928" y="25"/>
                  </a:cubicBezTo>
                  <a:cubicBezTo>
                    <a:pt x="911" y="10"/>
                    <a:pt x="889" y="0"/>
                    <a:pt x="864" y="0"/>
                  </a:cubicBezTo>
                  <a:cubicBezTo>
                    <a:pt x="811" y="0"/>
                    <a:pt x="768" y="43"/>
                    <a:pt x="768" y="96"/>
                  </a:cubicBezTo>
                  <a:cubicBezTo>
                    <a:pt x="768" y="192"/>
                    <a:pt x="768" y="192"/>
                    <a:pt x="768" y="192"/>
                  </a:cubicBezTo>
                  <a:cubicBezTo>
                    <a:pt x="721" y="192"/>
                    <a:pt x="680" y="218"/>
                    <a:pt x="658" y="256"/>
                  </a:cubicBezTo>
                  <a:cubicBezTo>
                    <a:pt x="404" y="256"/>
                    <a:pt x="404" y="256"/>
                    <a:pt x="404" y="256"/>
                  </a:cubicBezTo>
                  <a:cubicBezTo>
                    <a:pt x="381" y="236"/>
                    <a:pt x="352" y="224"/>
                    <a:pt x="320" y="224"/>
                  </a:cubicBezTo>
                  <a:cubicBezTo>
                    <a:pt x="288" y="224"/>
                    <a:pt x="259" y="236"/>
                    <a:pt x="236" y="256"/>
                  </a:cubicBezTo>
                  <a:cubicBezTo>
                    <a:pt x="64" y="256"/>
                    <a:pt x="64" y="256"/>
                    <a:pt x="64" y="256"/>
                  </a:cubicBezTo>
                  <a:cubicBezTo>
                    <a:pt x="29" y="256"/>
                    <a:pt x="0" y="285"/>
                    <a:pt x="0" y="320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19"/>
                    <a:pt x="29" y="448"/>
                    <a:pt x="64" y="448"/>
                  </a:cubicBezTo>
                  <a:cubicBezTo>
                    <a:pt x="236" y="448"/>
                    <a:pt x="236" y="448"/>
                    <a:pt x="236" y="448"/>
                  </a:cubicBezTo>
                  <a:cubicBezTo>
                    <a:pt x="240" y="451"/>
                    <a:pt x="244" y="455"/>
                    <a:pt x="248" y="458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1024"/>
                    <a:pt x="0" y="1024"/>
                    <a:pt x="0" y="1024"/>
                  </a:cubicBezTo>
                  <a:cubicBezTo>
                    <a:pt x="0" y="1200"/>
                    <a:pt x="144" y="1344"/>
                    <a:pt x="320" y="1344"/>
                  </a:cubicBezTo>
                  <a:cubicBezTo>
                    <a:pt x="496" y="1344"/>
                    <a:pt x="640" y="1200"/>
                    <a:pt x="640" y="1024"/>
                  </a:cubicBezTo>
                  <a:cubicBezTo>
                    <a:pt x="640" y="985"/>
                    <a:pt x="640" y="985"/>
                    <a:pt x="640" y="985"/>
                  </a:cubicBezTo>
                  <a:cubicBezTo>
                    <a:pt x="392" y="458"/>
                    <a:pt x="392" y="458"/>
                    <a:pt x="392" y="458"/>
                  </a:cubicBezTo>
                  <a:cubicBezTo>
                    <a:pt x="396" y="455"/>
                    <a:pt x="400" y="451"/>
                    <a:pt x="404" y="448"/>
                  </a:cubicBezTo>
                  <a:cubicBezTo>
                    <a:pt x="640" y="448"/>
                    <a:pt x="640" y="448"/>
                    <a:pt x="640" y="448"/>
                  </a:cubicBezTo>
                  <a:cubicBezTo>
                    <a:pt x="640" y="512"/>
                    <a:pt x="640" y="512"/>
                    <a:pt x="640" y="512"/>
                  </a:cubicBezTo>
                  <a:cubicBezTo>
                    <a:pt x="640" y="610"/>
                    <a:pt x="669" y="706"/>
                    <a:pt x="721" y="788"/>
                  </a:cubicBezTo>
                  <a:cubicBezTo>
                    <a:pt x="711" y="800"/>
                    <a:pt x="704" y="815"/>
                    <a:pt x="704" y="832"/>
                  </a:cubicBezTo>
                  <a:cubicBezTo>
                    <a:pt x="704" y="1190"/>
                    <a:pt x="704" y="1190"/>
                    <a:pt x="704" y="1190"/>
                  </a:cubicBezTo>
                  <a:cubicBezTo>
                    <a:pt x="607" y="1287"/>
                    <a:pt x="607" y="1287"/>
                    <a:pt x="607" y="1287"/>
                  </a:cubicBezTo>
                  <a:cubicBezTo>
                    <a:pt x="654" y="1334"/>
                    <a:pt x="654" y="1334"/>
                    <a:pt x="654" y="1334"/>
                  </a:cubicBezTo>
                  <a:cubicBezTo>
                    <a:pt x="671" y="1351"/>
                    <a:pt x="677" y="1378"/>
                    <a:pt x="666" y="1402"/>
                  </a:cubicBezTo>
                  <a:cubicBezTo>
                    <a:pt x="657" y="1425"/>
                    <a:pt x="635" y="1440"/>
                    <a:pt x="610" y="1440"/>
                  </a:cubicBezTo>
                  <a:cubicBezTo>
                    <a:pt x="544" y="1440"/>
                    <a:pt x="544" y="1440"/>
                    <a:pt x="544" y="1440"/>
                  </a:cubicBezTo>
                  <a:cubicBezTo>
                    <a:pt x="544" y="1632"/>
                    <a:pt x="544" y="1632"/>
                    <a:pt x="544" y="1632"/>
                  </a:cubicBezTo>
                  <a:cubicBezTo>
                    <a:pt x="610" y="1632"/>
                    <a:pt x="610" y="1632"/>
                    <a:pt x="610" y="1632"/>
                  </a:cubicBezTo>
                  <a:cubicBezTo>
                    <a:pt x="635" y="1632"/>
                    <a:pt x="657" y="1647"/>
                    <a:pt x="667" y="1671"/>
                  </a:cubicBezTo>
                  <a:cubicBezTo>
                    <a:pt x="677" y="1694"/>
                    <a:pt x="671" y="1721"/>
                    <a:pt x="654" y="1738"/>
                  </a:cubicBezTo>
                  <a:cubicBezTo>
                    <a:pt x="607" y="1785"/>
                    <a:pt x="607" y="1785"/>
                    <a:pt x="607" y="1785"/>
                  </a:cubicBezTo>
                  <a:cubicBezTo>
                    <a:pt x="743" y="1921"/>
                    <a:pt x="743" y="1921"/>
                    <a:pt x="743" y="1921"/>
                  </a:cubicBezTo>
                  <a:cubicBezTo>
                    <a:pt x="790" y="1874"/>
                    <a:pt x="790" y="1874"/>
                    <a:pt x="790" y="1874"/>
                  </a:cubicBezTo>
                  <a:cubicBezTo>
                    <a:pt x="807" y="1857"/>
                    <a:pt x="834" y="1851"/>
                    <a:pt x="858" y="1862"/>
                  </a:cubicBezTo>
                  <a:cubicBezTo>
                    <a:pt x="881" y="1871"/>
                    <a:pt x="896" y="1893"/>
                    <a:pt x="896" y="1918"/>
                  </a:cubicBezTo>
                  <a:cubicBezTo>
                    <a:pt x="896" y="1984"/>
                    <a:pt x="896" y="1984"/>
                    <a:pt x="896" y="1984"/>
                  </a:cubicBezTo>
                  <a:cubicBezTo>
                    <a:pt x="1088" y="1984"/>
                    <a:pt x="1088" y="1984"/>
                    <a:pt x="1088" y="1984"/>
                  </a:cubicBezTo>
                  <a:cubicBezTo>
                    <a:pt x="1088" y="1918"/>
                    <a:pt x="1088" y="1918"/>
                    <a:pt x="1088" y="1918"/>
                  </a:cubicBezTo>
                  <a:cubicBezTo>
                    <a:pt x="1088" y="1893"/>
                    <a:pt x="1103" y="1871"/>
                    <a:pt x="1127" y="1861"/>
                  </a:cubicBezTo>
                  <a:cubicBezTo>
                    <a:pt x="1150" y="1851"/>
                    <a:pt x="1177" y="1857"/>
                    <a:pt x="1194" y="1874"/>
                  </a:cubicBezTo>
                  <a:cubicBezTo>
                    <a:pt x="1241" y="1921"/>
                    <a:pt x="1241" y="1921"/>
                    <a:pt x="1241" y="1921"/>
                  </a:cubicBezTo>
                  <a:cubicBezTo>
                    <a:pt x="1377" y="1785"/>
                    <a:pt x="1377" y="1785"/>
                    <a:pt x="1377" y="1785"/>
                  </a:cubicBezTo>
                  <a:cubicBezTo>
                    <a:pt x="1330" y="1738"/>
                    <a:pt x="1330" y="1738"/>
                    <a:pt x="1330" y="1738"/>
                  </a:cubicBezTo>
                  <a:cubicBezTo>
                    <a:pt x="1313" y="1721"/>
                    <a:pt x="1307" y="1694"/>
                    <a:pt x="1318" y="1670"/>
                  </a:cubicBezTo>
                  <a:cubicBezTo>
                    <a:pt x="1327" y="1647"/>
                    <a:pt x="1349" y="1632"/>
                    <a:pt x="1374" y="1632"/>
                  </a:cubicBezTo>
                  <a:cubicBezTo>
                    <a:pt x="1440" y="1632"/>
                    <a:pt x="1440" y="1632"/>
                    <a:pt x="1440" y="1632"/>
                  </a:cubicBezTo>
                  <a:cubicBezTo>
                    <a:pt x="1440" y="1440"/>
                    <a:pt x="1440" y="1440"/>
                    <a:pt x="1440" y="1440"/>
                  </a:cubicBezTo>
                  <a:cubicBezTo>
                    <a:pt x="1374" y="1440"/>
                    <a:pt x="1374" y="1440"/>
                    <a:pt x="1374" y="1440"/>
                  </a:cubicBezTo>
                  <a:cubicBezTo>
                    <a:pt x="1349" y="1440"/>
                    <a:pt x="1327" y="1425"/>
                    <a:pt x="1317" y="1401"/>
                  </a:cubicBezTo>
                  <a:cubicBezTo>
                    <a:pt x="1307" y="1378"/>
                    <a:pt x="1313" y="1351"/>
                    <a:pt x="1330" y="1334"/>
                  </a:cubicBezTo>
                  <a:cubicBezTo>
                    <a:pt x="1377" y="1287"/>
                    <a:pt x="1377" y="1287"/>
                    <a:pt x="1377" y="1287"/>
                  </a:cubicBezTo>
                  <a:cubicBezTo>
                    <a:pt x="1280" y="1190"/>
                    <a:pt x="1280" y="1190"/>
                    <a:pt x="1280" y="1190"/>
                  </a:cubicBezTo>
                  <a:cubicBezTo>
                    <a:pt x="1280" y="832"/>
                    <a:pt x="1280" y="832"/>
                    <a:pt x="1280" y="832"/>
                  </a:cubicBezTo>
                  <a:cubicBezTo>
                    <a:pt x="1280" y="815"/>
                    <a:pt x="1273" y="800"/>
                    <a:pt x="1263" y="789"/>
                  </a:cubicBezTo>
                  <a:cubicBezTo>
                    <a:pt x="1315" y="706"/>
                    <a:pt x="1344" y="610"/>
                    <a:pt x="1344" y="512"/>
                  </a:cubicBezTo>
                  <a:cubicBezTo>
                    <a:pt x="1344" y="448"/>
                    <a:pt x="1344" y="448"/>
                    <a:pt x="1344" y="448"/>
                  </a:cubicBezTo>
                  <a:cubicBezTo>
                    <a:pt x="1580" y="448"/>
                    <a:pt x="1580" y="448"/>
                    <a:pt x="1580" y="448"/>
                  </a:cubicBezTo>
                  <a:cubicBezTo>
                    <a:pt x="1584" y="451"/>
                    <a:pt x="1588" y="455"/>
                    <a:pt x="1592" y="458"/>
                  </a:cubicBezTo>
                  <a:cubicBezTo>
                    <a:pt x="1344" y="985"/>
                    <a:pt x="1344" y="985"/>
                    <a:pt x="1344" y="985"/>
                  </a:cubicBezTo>
                  <a:cubicBezTo>
                    <a:pt x="1344" y="1024"/>
                    <a:pt x="1344" y="1024"/>
                    <a:pt x="1344" y="1024"/>
                  </a:cubicBezTo>
                  <a:cubicBezTo>
                    <a:pt x="1344" y="1200"/>
                    <a:pt x="1488" y="1344"/>
                    <a:pt x="1664" y="1344"/>
                  </a:cubicBezTo>
                  <a:cubicBezTo>
                    <a:pt x="1840" y="1344"/>
                    <a:pt x="1984" y="1200"/>
                    <a:pt x="1984" y="1024"/>
                  </a:cubicBezTo>
                  <a:cubicBezTo>
                    <a:pt x="1984" y="985"/>
                    <a:pt x="1984" y="985"/>
                    <a:pt x="1984" y="985"/>
                  </a:cubicBezTo>
                  <a:cubicBezTo>
                    <a:pt x="1736" y="458"/>
                    <a:pt x="1736" y="458"/>
                    <a:pt x="1736" y="458"/>
                  </a:cubicBezTo>
                  <a:cubicBezTo>
                    <a:pt x="1740" y="455"/>
                    <a:pt x="1744" y="451"/>
                    <a:pt x="1748" y="448"/>
                  </a:cubicBezTo>
                  <a:cubicBezTo>
                    <a:pt x="1920" y="448"/>
                    <a:pt x="1920" y="448"/>
                    <a:pt x="1920" y="448"/>
                  </a:cubicBezTo>
                  <a:close/>
                  <a:moveTo>
                    <a:pt x="320" y="288"/>
                  </a:moveTo>
                  <a:cubicBezTo>
                    <a:pt x="355" y="288"/>
                    <a:pt x="384" y="317"/>
                    <a:pt x="384" y="352"/>
                  </a:cubicBezTo>
                  <a:cubicBezTo>
                    <a:pt x="384" y="387"/>
                    <a:pt x="355" y="416"/>
                    <a:pt x="320" y="416"/>
                  </a:cubicBezTo>
                  <a:cubicBezTo>
                    <a:pt x="285" y="416"/>
                    <a:pt x="256" y="387"/>
                    <a:pt x="256" y="352"/>
                  </a:cubicBezTo>
                  <a:cubicBezTo>
                    <a:pt x="256" y="317"/>
                    <a:pt x="285" y="288"/>
                    <a:pt x="320" y="288"/>
                  </a:cubicBezTo>
                  <a:close/>
                  <a:moveTo>
                    <a:pt x="64" y="320"/>
                  </a:moveTo>
                  <a:cubicBezTo>
                    <a:pt x="197" y="320"/>
                    <a:pt x="197" y="320"/>
                    <a:pt x="197" y="320"/>
                  </a:cubicBezTo>
                  <a:cubicBezTo>
                    <a:pt x="194" y="330"/>
                    <a:pt x="192" y="341"/>
                    <a:pt x="192" y="352"/>
                  </a:cubicBezTo>
                  <a:cubicBezTo>
                    <a:pt x="192" y="363"/>
                    <a:pt x="194" y="374"/>
                    <a:pt x="197" y="384"/>
                  </a:cubicBezTo>
                  <a:cubicBezTo>
                    <a:pt x="64" y="384"/>
                    <a:pt x="64" y="384"/>
                    <a:pt x="64" y="384"/>
                  </a:cubicBezTo>
                  <a:lnTo>
                    <a:pt x="64" y="320"/>
                  </a:lnTo>
                  <a:close/>
                  <a:moveTo>
                    <a:pt x="320" y="1280"/>
                  </a:moveTo>
                  <a:cubicBezTo>
                    <a:pt x="179" y="1280"/>
                    <a:pt x="64" y="1165"/>
                    <a:pt x="64" y="1024"/>
                  </a:cubicBezTo>
                  <a:cubicBezTo>
                    <a:pt x="576" y="1024"/>
                    <a:pt x="576" y="1024"/>
                    <a:pt x="576" y="1024"/>
                  </a:cubicBezTo>
                  <a:cubicBezTo>
                    <a:pt x="576" y="1165"/>
                    <a:pt x="461" y="1280"/>
                    <a:pt x="320" y="1280"/>
                  </a:cubicBezTo>
                  <a:close/>
                  <a:moveTo>
                    <a:pt x="558" y="960"/>
                  </a:moveTo>
                  <a:cubicBezTo>
                    <a:pt x="82" y="960"/>
                    <a:pt x="82" y="960"/>
                    <a:pt x="82" y="960"/>
                  </a:cubicBezTo>
                  <a:cubicBezTo>
                    <a:pt x="309" y="479"/>
                    <a:pt x="309" y="479"/>
                    <a:pt x="309" y="479"/>
                  </a:cubicBezTo>
                  <a:cubicBezTo>
                    <a:pt x="313" y="479"/>
                    <a:pt x="316" y="480"/>
                    <a:pt x="320" y="480"/>
                  </a:cubicBezTo>
                  <a:cubicBezTo>
                    <a:pt x="324" y="480"/>
                    <a:pt x="327" y="479"/>
                    <a:pt x="331" y="479"/>
                  </a:cubicBezTo>
                  <a:lnTo>
                    <a:pt x="558" y="960"/>
                  </a:lnTo>
                  <a:close/>
                  <a:moveTo>
                    <a:pt x="443" y="384"/>
                  </a:moveTo>
                  <a:cubicBezTo>
                    <a:pt x="446" y="374"/>
                    <a:pt x="448" y="363"/>
                    <a:pt x="448" y="352"/>
                  </a:cubicBezTo>
                  <a:cubicBezTo>
                    <a:pt x="448" y="341"/>
                    <a:pt x="446" y="330"/>
                    <a:pt x="443" y="320"/>
                  </a:cubicBezTo>
                  <a:cubicBezTo>
                    <a:pt x="640" y="320"/>
                    <a:pt x="640" y="320"/>
                    <a:pt x="640" y="320"/>
                  </a:cubicBezTo>
                  <a:cubicBezTo>
                    <a:pt x="640" y="384"/>
                    <a:pt x="640" y="384"/>
                    <a:pt x="640" y="384"/>
                  </a:cubicBezTo>
                  <a:lnTo>
                    <a:pt x="443" y="384"/>
                  </a:lnTo>
                  <a:close/>
                  <a:moveTo>
                    <a:pt x="1920" y="384"/>
                  </a:moveTo>
                  <a:cubicBezTo>
                    <a:pt x="1787" y="384"/>
                    <a:pt x="1787" y="384"/>
                    <a:pt x="1787" y="384"/>
                  </a:cubicBezTo>
                  <a:cubicBezTo>
                    <a:pt x="1790" y="374"/>
                    <a:pt x="1792" y="363"/>
                    <a:pt x="1792" y="352"/>
                  </a:cubicBezTo>
                  <a:cubicBezTo>
                    <a:pt x="1792" y="341"/>
                    <a:pt x="1790" y="330"/>
                    <a:pt x="1787" y="320"/>
                  </a:cubicBezTo>
                  <a:cubicBezTo>
                    <a:pt x="1920" y="320"/>
                    <a:pt x="1920" y="320"/>
                    <a:pt x="1920" y="320"/>
                  </a:cubicBezTo>
                  <a:lnTo>
                    <a:pt x="1920" y="384"/>
                  </a:lnTo>
                  <a:close/>
                  <a:moveTo>
                    <a:pt x="1664" y="288"/>
                  </a:moveTo>
                  <a:cubicBezTo>
                    <a:pt x="1699" y="288"/>
                    <a:pt x="1728" y="317"/>
                    <a:pt x="1728" y="352"/>
                  </a:cubicBezTo>
                  <a:cubicBezTo>
                    <a:pt x="1728" y="387"/>
                    <a:pt x="1699" y="416"/>
                    <a:pt x="1664" y="416"/>
                  </a:cubicBezTo>
                  <a:cubicBezTo>
                    <a:pt x="1629" y="416"/>
                    <a:pt x="1600" y="387"/>
                    <a:pt x="1600" y="352"/>
                  </a:cubicBezTo>
                  <a:cubicBezTo>
                    <a:pt x="1600" y="317"/>
                    <a:pt x="1629" y="288"/>
                    <a:pt x="1664" y="288"/>
                  </a:cubicBezTo>
                  <a:close/>
                  <a:moveTo>
                    <a:pt x="1541" y="384"/>
                  </a:moveTo>
                  <a:cubicBezTo>
                    <a:pt x="1084" y="384"/>
                    <a:pt x="1084" y="384"/>
                    <a:pt x="1084" y="384"/>
                  </a:cubicBezTo>
                  <a:cubicBezTo>
                    <a:pt x="1108" y="368"/>
                    <a:pt x="1126" y="346"/>
                    <a:pt x="1138" y="320"/>
                  </a:cubicBezTo>
                  <a:cubicBezTo>
                    <a:pt x="1541" y="320"/>
                    <a:pt x="1541" y="320"/>
                    <a:pt x="1541" y="320"/>
                  </a:cubicBezTo>
                  <a:cubicBezTo>
                    <a:pt x="1538" y="330"/>
                    <a:pt x="1536" y="341"/>
                    <a:pt x="1536" y="352"/>
                  </a:cubicBezTo>
                  <a:cubicBezTo>
                    <a:pt x="1536" y="363"/>
                    <a:pt x="1538" y="374"/>
                    <a:pt x="1541" y="384"/>
                  </a:cubicBezTo>
                  <a:close/>
                  <a:moveTo>
                    <a:pt x="1248" y="128"/>
                  </a:moveTo>
                  <a:cubicBezTo>
                    <a:pt x="1266" y="128"/>
                    <a:pt x="1280" y="142"/>
                    <a:pt x="1280" y="160"/>
                  </a:cubicBezTo>
                  <a:cubicBezTo>
                    <a:pt x="1280" y="224"/>
                    <a:pt x="1280" y="224"/>
                    <a:pt x="1280" y="224"/>
                  </a:cubicBezTo>
                  <a:cubicBezTo>
                    <a:pt x="1280" y="242"/>
                    <a:pt x="1266" y="256"/>
                    <a:pt x="1248" y="256"/>
                  </a:cubicBezTo>
                  <a:cubicBezTo>
                    <a:pt x="1230" y="256"/>
                    <a:pt x="1216" y="242"/>
                    <a:pt x="1216" y="224"/>
                  </a:cubicBezTo>
                  <a:cubicBezTo>
                    <a:pt x="1216" y="160"/>
                    <a:pt x="1216" y="160"/>
                    <a:pt x="1216" y="160"/>
                  </a:cubicBezTo>
                  <a:cubicBezTo>
                    <a:pt x="1216" y="142"/>
                    <a:pt x="1230" y="128"/>
                    <a:pt x="1248" y="128"/>
                  </a:cubicBezTo>
                  <a:close/>
                  <a:moveTo>
                    <a:pt x="1120" y="64"/>
                  </a:moveTo>
                  <a:cubicBezTo>
                    <a:pt x="1138" y="64"/>
                    <a:pt x="1152" y="78"/>
                    <a:pt x="1152" y="96"/>
                  </a:cubicBezTo>
                  <a:cubicBezTo>
                    <a:pt x="1152" y="224"/>
                    <a:pt x="1152" y="224"/>
                    <a:pt x="1152" y="224"/>
                  </a:cubicBezTo>
                  <a:cubicBezTo>
                    <a:pt x="1152" y="229"/>
                    <a:pt x="1151" y="233"/>
                    <a:pt x="1149" y="237"/>
                  </a:cubicBezTo>
                  <a:cubicBezTo>
                    <a:pt x="1141" y="211"/>
                    <a:pt x="1117" y="192"/>
                    <a:pt x="1088" y="192"/>
                  </a:cubicBezTo>
                  <a:cubicBezTo>
                    <a:pt x="1088" y="96"/>
                    <a:pt x="1088" y="96"/>
                    <a:pt x="1088" y="96"/>
                  </a:cubicBezTo>
                  <a:cubicBezTo>
                    <a:pt x="1088" y="78"/>
                    <a:pt x="1102" y="64"/>
                    <a:pt x="1120" y="64"/>
                  </a:cubicBezTo>
                  <a:close/>
                  <a:moveTo>
                    <a:pt x="992" y="64"/>
                  </a:moveTo>
                  <a:cubicBezTo>
                    <a:pt x="1010" y="64"/>
                    <a:pt x="1024" y="78"/>
                    <a:pt x="1024" y="96"/>
                  </a:cubicBezTo>
                  <a:cubicBezTo>
                    <a:pt x="1024" y="192"/>
                    <a:pt x="1024" y="192"/>
                    <a:pt x="1024" y="192"/>
                  </a:cubicBezTo>
                  <a:cubicBezTo>
                    <a:pt x="960" y="192"/>
                    <a:pt x="960" y="192"/>
                    <a:pt x="960" y="192"/>
                  </a:cubicBezTo>
                  <a:cubicBezTo>
                    <a:pt x="960" y="96"/>
                    <a:pt x="960" y="96"/>
                    <a:pt x="960" y="96"/>
                  </a:cubicBezTo>
                  <a:cubicBezTo>
                    <a:pt x="960" y="78"/>
                    <a:pt x="974" y="64"/>
                    <a:pt x="992" y="64"/>
                  </a:cubicBezTo>
                  <a:close/>
                  <a:moveTo>
                    <a:pt x="832" y="96"/>
                  </a:moveTo>
                  <a:cubicBezTo>
                    <a:pt x="832" y="78"/>
                    <a:pt x="846" y="64"/>
                    <a:pt x="864" y="64"/>
                  </a:cubicBezTo>
                  <a:cubicBezTo>
                    <a:pt x="882" y="64"/>
                    <a:pt x="896" y="78"/>
                    <a:pt x="896" y="96"/>
                  </a:cubicBezTo>
                  <a:cubicBezTo>
                    <a:pt x="896" y="192"/>
                    <a:pt x="896" y="192"/>
                    <a:pt x="896" y="192"/>
                  </a:cubicBezTo>
                  <a:cubicBezTo>
                    <a:pt x="832" y="192"/>
                    <a:pt x="832" y="192"/>
                    <a:pt x="832" y="192"/>
                  </a:cubicBezTo>
                  <a:lnTo>
                    <a:pt x="832" y="96"/>
                  </a:lnTo>
                  <a:close/>
                  <a:moveTo>
                    <a:pt x="1216" y="832"/>
                  </a:moveTo>
                  <a:cubicBezTo>
                    <a:pt x="1216" y="1176"/>
                    <a:pt x="1216" y="1176"/>
                    <a:pt x="1216" y="1176"/>
                  </a:cubicBezTo>
                  <a:cubicBezTo>
                    <a:pt x="1194" y="1198"/>
                    <a:pt x="1194" y="1198"/>
                    <a:pt x="1194" y="1198"/>
                  </a:cubicBezTo>
                  <a:cubicBezTo>
                    <a:pt x="1177" y="1215"/>
                    <a:pt x="1150" y="1221"/>
                    <a:pt x="1126" y="1210"/>
                  </a:cubicBezTo>
                  <a:cubicBezTo>
                    <a:pt x="1103" y="1201"/>
                    <a:pt x="1088" y="1179"/>
                    <a:pt x="1088" y="1154"/>
                  </a:cubicBezTo>
                  <a:cubicBezTo>
                    <a:pt x="1088" y="1088"/>
                    <a:pt x="1088" y="1088"/>
                    <a:pt x="1088" y="1088"/>
                  </a:cubicBezTo>
                  <a:cubicBezTo>
                    <a:pt x="896" y="1088"/>
                    <a:pt x="896" y="1088"/>
                    <a:pt x="896" y="1088"/>
                  </a:cubicBezTo>
                  <a:cubicBezTo>
                    <a:pt x="896" y="1154"/>
                    <a:pt x="896" y="1154"/>
                    <a:pt x="896" y="1154"/>
                  </a:cubicBezTo>
                  <a:cubicBezTo>
                    <a:pt x="896" y="1179"/>
                    <a:pt x="881" y="1201"/>
                    <a:pt x="857" y="1211"/>
                  </a:cubicBezTo>
                  <a:cubicBezTo>
                    <a:pt x="834" y="1221"/>
                    <a:pt x="807" y="1215"/>
                    <a:pt x="790" y="1198"/>
                  </a:cubicBezTo>
                  <a:cubicBezTo>
                    <a:pt x="768" y="1176"/>
                    <a:pt x="768" y="1176"/>
                    <a:pt x="768" y="1176"/>
                  </a:cubicBezTo>
                  <a:cubicBezTo>
                    <a:pt x="768" y="832"/>
                    <a:pt x="768" y="832"/>
                    <a:pt x="768" y="832"/>
                  </a:cubicBezTo>
                  <a:lnTo>
                    <a:pt x="1216" y="832"/>
                  </a:lnTo>
                  <a:close/>
                  <a:moveTo>
                    <a:pt x="1258" y="1427"/>
                  </a:moveTo>
                  <a:cubicBezTo>
                    <a:pt x="1278" y="1474"/>
                    <a:pt x="1323" y="1504"/>
                    <a:pt x="1374" y="1504"/>
                  </a:cubicBezTo>
                  <a:cubicBezTo>
                    <a:pt x="1376" y="1504"/>
                    <a:pt x="1376" y="1504"/>
                    <a:pt x="1376" y="1504"/>
                  </a:cubicBezTo>
                  <a:cubicBezTo>
                    <a:pt x="1376" y="1568"/>
                    <a:pt x="1376" y="1568"/>
                    <a:pt x="1376" y="1568"/>
                  </a:cubicBezTo>
                  <a:cubicBezTo>
                    <a:pt x="1374" y="1568"/>
                    <a:pt x="1374" y="1568"/>
                    <a:pt x="1374" y="1568"/>
                  </a:cubicBezTo>
                  <a:cubicBezTo>
                    <a:pt x="1323" y="1568"/>
                    <a:pt x="1278" y="1598"/>
                    <a:pt x="1258" y="1646"/>
                  </a:cubicBezTo>
                  <a:cubicBezTo>
                    <a:pt x="1238" y="1694"/>
                    <a:pt x="1249" y="1748"/>
                    <a:pt x="1285" y="1784"/>
                  </a:cubicBezTo>
                  <a:cubicBezTo>
                    <a:pt x="1286" y="1785"/>
                    <a:pt x="1286" y="1785"/>
                    <a:pt x="1286" y="1785"/>
                  </a:cubicBezTo>
                  <a:cubicBezTo>
                    <a:pt x="1241" y="1830"/>
                    <a:pt x="1241" y="1830"/>
                    <a:pt x="1241" y="1830"/>
                  </a:cubicBezTo>
                  <a:cubicBezTo>
                    <a:pt x="1240" y="1829"/>
                    <a:pt x="1240" y="1829"/>
                    <a:pt x="1240" y="1829"/>
                  </a:cubicBezTo>
                  <a:cubicBezTo>
                    <a:pt x="1204" y="1793"/>
                    <a:pt x="1150" y="1782"/>
                    <a:pt x="1101" y="1802"/>
                  </a:cubicBezTo>
                  <a:cubicBezTo>
                    <a:pt x="1054" y="1822"/>
                    <a:pt x="1024" y="1867"/>
                    <a:pt x="1024" y="1918"/>
                  </a:cubicBezTo>
                  <a:cubicBezTo>
                    <a:pt x="1024" y="1920"/>
                    <a:pt x="1024" y="1920"/>
                    <a:pt x="1024" y="1920"/>
                  </a:cubicBezTo>
                  <a:cubicBezTo>
                    <a:pt x="960" y="1920"/>
                    <a:pt x="960" y="1920"/>
                    <a:pt x="960" y="1920"/>
                  </a:cubicBezTo>
                  <a:cubicBezTo>
                    <a:pt x="960" y="1918"/>
                    <a:pt x="960" y="1918"/>
                    <a:pt x="960" y="1918"/>
                  </a:cubicBezTo>
                  <a:cubicBezTo>
                    <a:pt x="960" y="1867"/>
                    <a:pt x="930" y="1822"/>
                    <a:pt x="882" y="1802"/>
                  </a:cubicBezTo>
                  <a:cubicBezTo>
                    <a:pt x="834" y="1782"/>
                    <a:pt x="780" y="1793"/>
                    <a:pt x="744" y="1829"/>
                  </a:cubicBezTo>
                  <a:cubicBezTo>
                    <a:pt x="743" y="1830"/>
                    <a:pt x="743" y="1830"/>
                    <a:pt x="743" y="1830"/>
                  </a:cubicBezTo>
                  <a:cubicBezTo>
                    <a:pt x="698" y="1785"/>
                    <a:pt x="698" y="1785"/>
                    <a:pt x="698" y="1785"/>
                  </a:cubicBezTo>
                  <a:cubicBezTo>
                    <a:pt x="699" y="1784"/>
                    <a:pt x="699" y="1784"/>
                    <a:pt x="699" y="1784"/>
                  </a:cubicBezTo>
                  <a:cubicBezTo>
                    <a:pt x="735" y="1748"/>
                    <a:pt x="746" y="1694"/>
                    <a:pt x="726" y="1645"/>
                  </a:cubicBezTo>
                  <a:cubicBezTo>
                    <a:pt x="706" y="1598"/>
                    <a:pt x="661" y="1568"/>
                    <a:pt x="610" y="1568"/>
                  </a:cubicBezTo>
                  <a:cubicBezTo>
                    <a:pt x="608" y="1568"/>
                    <a:pt x="608" y="1568"/>
                    <a:pt x="608" y="1568"/>
                  </a:cubicBezTo>
                  <a:cubicBezTo>
                    <a:pt x="608" y="1504"/>
                    <a:pt x="608" y="1504"/>
                    <a:pt x="608" y="1504"/>
                  </a:cubicBezTo>
                  <a:cubicBezTo>
                    <a:pt x="610" y="1504"/>
                    <a:pt x="610" y="1504"/>
                    <a:pt x="610" y="1504"/>
                  </a:cubicBezTo>
                  <a:cubicBezTo>
                    <a:pt x="661" y="1504"/>
                    <a:pt x="706" y="1474"/>
                    <a:pt x="726" y="1426"/>
                  </a:cubicBezTo>
                  <a:cubicBezTo>
                    <a:pt x="746" y="1378"/>
                    <a:pt x="735" y="1324"/>
                    <a:pt x="699" y="1288"/>
                  </a:cubicBezTo>
                  <a:cubicBezTo>
                    <a:pt x="698" y="1287"/>
                    <a:pt x="698" y="1287"/>
                    <a:pt x="698" y="1287"/>
                  </a:cubicBezTo>
                  <a:cubicBezTo>
                    <a:pt x="743" y="1242"/>
                    <a:pt x="743" y="1242"/>
                    <a:pt x="743" y="1242"/>
                  </a:cubicBezTo>
                  <a:cubicBezTo>
                    <a:pt x="744" y="1243"/>
                    <a:pt x="744" y="1243"/>
                    <a:pt x="744" y="1243"/>
                  </a:cubicBezTo>
                  <a:cubicBezTo>
                    <a:pt x="780" y="1279"/>
                    <a:pt x="834" y="1290"/>
                    <a:pt x="883" y="1270"/>
                  </a:cubicBezTo>
                  <a:cubicBezTo>
                    <a:pt x="930" y="1250"/>
                    <a:pt x="960" y="1205"/>
                    <a:pt x="960" y="1154"/>
                  </a:cubicBezTo>
                  <a:cubicBezTo>
                    <a:pt x="960" y="1152"/>
                    <a:pt x="960" y="1152"/>
                    <a:pt x="960" y="1152"/>
                  </a:cubicBezTo>
                  <a:cubicBezTo>
                    <a:pt x="1024" y="1152"/>
                    <a:pt x="1024" y="1152"/>
                    <a:pt x="1024" y="1152"/>
                  </a:cubicBezTo>
                  <a:cubicBezTo>
                    <a:pt x="1024" y="1154"/>
                    <a:pt x="1024" y="1154"/>
                    <a:pt x="1024" y="1154"/>
                  </a:cubicBezTo>
                  <a:cubicBezTo>
                    <a:pt x="1024" y="1205"/>
                    <a:pt x="1054" y="1250"/>
                    <a:pt x="1102" y="1270"/>
                  </a:cubicBezTo>
                  <a:cubicBezTo>
                    <a:pt x="1150" y="1290"/>
                    <a:pt x="1204" y="1279"/>
                    <a:pt x="1240" y="1243"/>
                  </a:cubicBezTo>
                  <a:cubicBezTo>
                    <a:pt x="1241" y="1242"/>
                    <a:pt x="1241" y="1242"/>
                    <a:pt x="1241" y="1242"/>
                  </a:cubicBezTo>
                  <a:cubicBezTo>
                    <a:pt x="1286" y="1287"/>
                    <a:pt x="1286" y="1287"/>
                    <a:pt x="1286" y="1287"/>
                  </a:cubicBezTo>
                  <a:cubicBezTo>
                    <a:pt x="1285" y="1288"/>
                    <a:pt x="1285" y="1288"/>
                    <a:pt x="1285" y="1288"/>
                  </a:cubicBezTo>
                  <a:cubicBezTo>
                    <a:pt x="1249" y="1324"/>
                    <a:pt x="1238" y="1378"/>
                    <a:pt x="1258" y="1427"/>
                  </a:cubicBezTo>
                  <a:close/>
                  <a:moveTo>
                    <a:pt x="1280" y="512"/>
                  </a:moveTo>
                  <a:cubicBezTo>
                    <a:pt x="1280" y="603"/>
                    <a:pt x="1251" y="693"/>
                    <a:pt x="1199" y="768"/>
                  </a:cubicBezTo>
                  <a:cubicBezTo>
                    <a:pt x="785" y="768"/>
                    <a:pt x="785" y="768"/>
                    <a:pt x="785" y="768"/>
                  </a:cubicBezTo>
                  <a:cubicBezTo>
                    <a:pt x="733" y="693"/>
                    <a:pt x="704" y="603"/>
                    <a:pt x="704" y="512"/>
                  </a:cubicBezTo>
                  <a:cubicBezTo>
                    <a:pt x="704" y="320"/>
                    <a:pt x="704" y="320"/>
                    <a:pt x="704" y="320"/>
                  </a:cubicBezTo>
                  <a:cubicBezTo>
                    <a:pt x="704" y="285"/>
                    <a:pt x="733" y="256"/>
                    <a:pt x="768" y="256"/>
                  </a:cubicBezTo>
                  <a:cubicBezTo>
                    <a:pt x="1088" y="256"/>
                    <a:pt x="1088" y="256"/>
                    <a:pt x="1088" y="256"/>
                  </a:cubicBezTo>
                  <a:cubicBezTo>
                    <a:pt x="1088" y="298"/>
                    <a:pt x="1060" y="334"/>
                    <a:pt x="1019" y="344"/>
                  </a:cubicBezTo>
                  <a:cubicBezTo>
                    <a:pt x="812" y="396"/>
                    <a:pt x="812" y="396"/>
                    <a:pt x="812" y="396"/>
                  </a:cubicBezTo>
                  <a:cubicBezTo>
                    <a:pt x="837" y="434"/>
                    <a:pt x="837" y="434"/>
                    <a:pt x="837" y="434"/>
                  </a:cubicBezTo>
                  <a:cubicBezTo>
                    <a:pt x="876" y="491"/>
                    <a:pt x="896" y="558"/>
                    <a:pt x="896" y="627"/>
                  </a:cubicBezTo>
                  <a:cubicBezTo>
                    <a:pt x="896" y="640"/>
                    <a:pt x="896" y="640"/>
                    <a:pt x="896" y="640"/>
                  </a:cubicBezTo>
                  <a:cubicBezTo>
                    <a:pt x="960" y="640"/>
                    <a:pt x="960" y="640"/>
                    <a:pt x="960" y="640"/>
                  </a:cubicBezTo>
                  <a:cubicBezTo>
                    <a:pt x="960" y="627"/>
                    <a:pt x="960" y="627"/>
                    <a:pt x="960" y="627"/>
                  </a:cubicBezTo>
                  <a:cubicBezTo>
                    <a:pt x="960" y="565"/>
                    <a:pt x="945" y="504"/>
                    <a:pt x="918" y="448"/>
                  </a:cubicBezTo>
                  <a:cubicBezTo>
                    <a:pt x="1280" y="448"/>
                    <a:pt x="1280" y="448"/>
                    <a:pt x="1280" y="448"/>
                  </a:cubicBezTo>
                  <a:lnTo>
                    <a:pt x="1280" y="512"/>
                  </a:lnTo>
                  <a:close/>
                  <a:moveTo>
                    <a:pt x="1664" y="1280"/>
                  </a:moveTo>
                  <a:cubicBezTo>
                    <a:pt x="1523" y="1280"/>
                    <a:pt x="1408" y="1165"/>
                    <a:pt x="1408" y="1024"/>
                  </a:cubicBezTo>
                  <a:cubicBezTo>
                    <a:pt x="1920" y="1024"/>
                    <a:pt x="1920" y="1024"/>
                    <a:pt x="1920" y="1024"/>
                  </a:cubicBezTo>
                  <a:cubicBezTo>
                    <a:pt x="1920" y="1165"/>
                    <a:pt x="1805" y="1280"/>
                    <a:pt x="1664" y="1280"/>
                  </a:cubicBezTo>
                  <a:close/>
                  <a:moveTo>
                    <a:pt x="1902" y="960"/>
                  </a:moveTo>
                  <a:cubicBezTo>
                    <a:pt x="1426" y="960"/>
                    <a:pt x="1426" y="960"/>
                    <a:pt x="1426" y="960"/>
                  </a:cubicBezTo>
                  <a:cubicBezTo>
                    <a:pt x="1653" y="479"/>
                    <a:pt x="1653" y="479"/>
                    <a:pt x="1653" y="479"/>
                  </a:cubicBezTo>
                  <a:cubicBezTo>
                    <a:pt x="1657" y="479"/>
                    <a:pt x="1660" y="480"/>
                    <a:pt x="1664" y="480"/>
                  </a:cubicBezTo>
                  <a:cubicBezTo>
                    <a:pt x="1668" y="480"/>
                    <a:pt x="1671" y="479"/>
                    <a:pt x="1675" y="479"/>
                  </a:cubicBezTo>
                  <a:lnTo>
                    <a:pt x="1902" y="9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4D7C540D-D02F-4F32-B210-162BC6BB4E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" y="3391"/>
              <a:ext cx="84" cy="84"/>
            </a:xfrm>
            <a:custGeom>
              <a:avLst/>
              <a:gdLst>
                <a:gd name="T0" fmla="*/ 224 w 448"/>
                <a:gd name="T1" fmla="*/ 0 h 448"/>
                <a:gd name="T2" fmla="*/ 0 w 448"/>
                <a:gd name="T3" fmla="*/ 224 h 448"/>
                <a:gd name="T4" fmla="*/ 224 w 448"/>
                <a:gd name="T5" fmla="*/ 448 h 448"/>
                <a:gd name="T6" fmla="*/ 448 w 448"/>
                <a:gd name="T7" fmla="*/ 224 h 448"/>
                <a:gd name="T8" fmla="*/ 224 w 448"/>
                <a:gd name="T9" fmla="*/ 0 h 448"/>
                <a:gd name="T10" fmla="*/ 224 w 448"/>
                <a:gd name="T11" fmla="*/ 384 h 448"/>
                <a:gd name="T12" fmla="*/ 64 w 448"/>
                <a:gd name="T13" fmla="*/ 224 h 448"/>
                <a:gd name="T14" fmla="*/ 224 w 448"/>
                <a:gd name="T15" fmla="*/ 64 h 448"/>
                <a:gd name="T16" fmla="*/ 384 w 448"/>
                <a:gd name="T17" fmla="*/ 224 h 448"/>
                <a:gd name="T18" fmla="*/ 224 w 448"/>
                <a:gd name="T19" fmla="*/ 384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448">
                  <a:moveTo>
                    <a:pt x="224" y="0"/>
                  </a:moveTo>
                  <a:cubicBezTo>
                    <a:pt x="101" y="0"/>
                    <a:pt x="0" y="101"/>
                    <a:pt x="0" y="224"/>
                  </a:cubicBezTo>
                  <a:cubicBezTo>
                    <a:pt x="0" y="347"/>
                    <a:pt x="101" y="448"/>
                    <a:pt x="224" y="448"/>
                  </a:cubicBezTo>
                  <a:cubicBezTo>
                    <a:pt x="347" y="448"/>
                    <a:pt x="448" y="347"/>
                    <a:pt x="448" y="224"/>
                  </a:cubicBezTo>
                  <a:cubicBezTo>
                    <a:pt x="448" y="101"/>
                    <a:pt x="347" y="0"/>
                    <a:pt x="224" y="0"/>
                  </a:cubicBezTo>
                  <a:close/>
                  <a:moveTo>
                    <a:pt x="224" y="384"/>
                  </a:moveTo>
                  <a:cubicBezTo>
                    <a:pt x="136" y="384"/>
                    <a:pt x="64" y="312"/>
                    <a:pt x="64" y="224"/>
                  </a:cubicBezTo>
                  <a:cubicBezTo>
                    <a:pt x="64" y="136"/>
                    <a:pt x="136" y="64"/>
                    <a:pt x="224" y="64"/>
                  </a:cubicBezTo>
                  <a:cubicBezTo>
                    <a:pt x="312" y="64"/>
                    <a:pt x="384" y="136"/>
                    <a:pt x="384" y="224"/>
                  </a:cubicBezTo>
                  <a:cubicBezTo>
                    <a:pt x="384" y="312"/>
                    <a:pt x="312" y="384"/>
                    <a:pt x="224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EB4082C8-4DE3-45F3-A692-8BA339F5E6C3}"/>
              </a:ext>
            </a:extLst>
          </p:cNvPr>
          <p:cNvGrpSpPr>
            <a:grpSpLocks noChangeAspect="1"/>
          </p:cNvGrpSpPr>
          <p:nvPr/>
        </p:nvGrpSpPr>
        <p:grpSpPr>
          <a:xfrm>
            <a:off x="8317026" y="3833019"/>
            <a:ext cx="1001252" cy="961914"/>
            <a:chOff x="4708525" y="1779588"/>
            <a:chExt cx="295276" cy="312738"/>
          </a:xfrm>
          <a:solidFill>
            <a:srgbClr val="00497E"/>
          </a:solidFill>
        </p:grpSpPr>
        <p:sp>
          <p:nvSpPr>
            <p:cNvPr id="23" name="Freeform 40">
              <a:extLst>
                <a:ext uri="{FF2B5EF4-FFF2-40B4-BE49-F238E27FC236}">
                  <a16:creationId xmlns:a16="http://schemas.microsoft.com/office/drawing/2014/main" id="{BC6F8830-0593-4D61-A8BB-5DE2B10D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8713" y="1779588"/>
              <a:ext cx="65088" cy="312738"/>
            </a:xfrm>
            <a:custGeom>
              <a:avLst/>
              <a:gdLst>
                <a:gd name="T0" fmla="*/ 162 w 171"/>
                <a:gd name="T1" fmla="*/ 151 h 814"/>
                <a:gd name="T2" fmla="*/ 147 w 171"/>
                <a:gd name="T3" fmla="*/ 111 h 814"/>
                <a:gd name="T4" fmla="*/ 155 w 171"/>
                <a:gd name="T5" fmla="*/ 77 h 814"/>
                <a:gd name="T6" fmla="*/ 78 w 171"/>
                <a:gd name="T7" fmla="*/ 0 h 814"/>
                <a:gd name="T8" fmla="*/ 0 w 171"/>
                <a:gd name="T9" fmla="*/ 77 h 814"/>
                <a:gd name="T10" fmla="*/ 78 w 171"/>
                <a:gd name="T11" fmla="*/ 154 h 814"/>
                <a:gd name="T12" fmla="*/ 129 w 171"/>
                <a:gd name="T13" fmla="*/ 135 h 814"/>
                <a:gd name="T14" fmla="*/ 139 w 171"/>
                <a:gd name="T15" fmla="*/ 160 h 814"/>
                <a:gd name="T16" fmla="*/ 146 w 171"/>
                <a:gd name="T17" fmla="*/ 197 h 814"/>
                <a:gd name="T18" fmla="*/ 146 w 171"/>
                <a:gd name="T19" fmla="*/ 770 h 814"/>
                <a:gd name="T20" fmla="*/ 127 w 171"/>
                <a:gd name="T21" fmla="*/ 789 h 814"/>
                <a:gd name="T22" fmla="*/ 108 w 171"/>
                <a:gd name="T23" fmla="*/ 773 h 814"/>
                <a:gd name="T24" fmla="*/ 91 w 171"/>
                <a:gd name="T25" fmla="*/ 418 h 814"/>
                <a:gd name="T26" fmla="*/ 78 w 171"/>
                <a:gd name="T27" fmla="*/ 406 h 814"/>
                <a:gd name="T28" fmla="*/ 66 w 171"/>
                <a:gd name="T29" fmla="*/ 419 h 814"/>
                <a:gd name="T30" fmla="*/ 83 w 171"/>
                <a:gd name="T31" fmla="*/ 774 h 814"/>
                <a:gd name="T32" fmla="*/ 83 w 171"/>
                <a:gd name="T33" fmla="*/ 776 h 814"/>
                <a:gd name="T34" fmla="*/ 127 w 171"/>
                <a:gd name="T35" fmla="*/ 814 h 814"/>
                <a:gd name="T36" fmla="*/ 171 w 171"/>
                <a:gd name="T37" fmla="*/ 770 h 814"/>
                <a:gd name="T38" fmla="*/ 171 w 171"/>
                <a:gd name="T39" fmla="*/ 197 h 814"/>
                <a:gd name="T40" fmla="*/ 162 w 171"/>
                <a:gd name="T41" fmla="*/ 151 h 814"/>
                <a:gd name="T42" fmla="*/ 78 w 171"/>
                <a:gd name="T43" fmla="*/ 129 h 814"/>
                <a:gd name="T44" fmla="*/ 26 w 171"/>
                <a:gd name="T45" fmla="*/ 77 h 814"/>
                <a:gd name="T46" fmla="*/ 78 w 171"/>
                <a:gd name="T47" fmla="*/ 25 h 814"/>
                <a:gd name="T48" fmla="*/ 130 w 171"/>
                <a:gd name="T49" fmla="*/ 77 h 814"/>
                <a:gd name="T50" fmla="*/ 78 w 171"/>
                <a:gd name="T51" fmla="*/ 129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1" h="814">
                  <a:moveTo>
                    <a:pt x="162" y="151"/>
                  </a:moveTo>
                  <a:cubicBezTo>
                    <a:pt x="147" y="111"/>
                    <a:pt x="147" y="111"/>
                    <a:pt x="147" y="111"/>
                  </a:cubicBezTo>
                  <a:cubicBezTo>
                    <a:pt x="152" y="101"/>
                    <a:pt x="155" y="89"/>
                    <a:pt x="155" y="77"/>
                  </a:cubicBezTo>
                  <a:cubicBezTo>
                    <a:pt x="155" y="35"/>
                    <a:pt x="120" y="0"/>
                    <a:pt x="78" y="0"/>
                  </a:cubicBezTo>
                  <a:cubicBezTo>
                    <a:pt x="35" y="0"/>
                    <a:pt x="0" y="35"/>
                    <a:pt x="0" y="77"/>
                  </a:cubicBezTo>
                  <a:cubicBezTo>
                    <a:pt x="0" y="120"/>
                    <a:pt x="35" y="154"/>
                    <a:pt x="78" y="154"/>
                  </a:cubicBezTo>
                  <a:cubicBezTo>
                    <a:pt x="97" y="154"/>
                    <a:pt x="115" y="147"/>
                    <a:pt x="129" y="135"/>
                  </a:cubicBezTo>
                  <a:cubicBezTo>
                    <a:pt x="139" y="160"/>
                    <a:pt x="139" y="160"/>
                    <a:pt x="139" y="160"/>
                  </a:cubicBezTo>
                  <a:cubicBezTo>
                    <a:pt x="144" y="172"/>
                    <a:pt x="146" y="185"/>
                    <a:pt x="146" y="197"/>
                  </a:cubicBezTo>
                  <a:cubicBezTo>
                    <a:pt x="146" y="770"/>
                    <a:pt x="146" y="770"/>
                    <a:pt x="146" y="770"/>
                  </a:cubicBezTo>
                  <a:cubicBezTo>
                    <a:pt x="146" y="780"/>
                    <a:pt x="138" y="789"/>
                    <a:pt x="127" y="789"/>
                  </a:cubicBezTo>
                  <a:cubicBezTo>
                    <a:pt x="118" y="789"/>
                    <a:pt x="110" y="782"/>
                    <a:pt x="108" y="773"/>
                  </a:cubicBezTo>
                  <a:cubicBezTo>
                    <a:pt x="91" y="418"/>
                    <a:pt x="91" y="418"/>
                    <a:pt x="91" y="418"/>
                  </a:cubicBezTo>
                  <a:cubicBezTo>
                    <a:pt x="91" y="411"/>
                    <a:pt x="85" y="406"/>
                    <a:pt x="78" y="406"/>
                  </a:cubicBezTo>
                  <a:cubicBezTo>
                    <a:pt x="71" y="406"/>
                    <a:pt x="65" y="412"/>
                    <a:pt x="66" y="419"/>
                  </a:cubicBezTo>
                  <a:cubicBezTo>
                    <a:pt x="83" y="774"/>
                    <a:pt x="83" y="774"/>
                    <a:pt x="83" y="774"/>
                  </a:cubicBezTo>
                  <a:cubicBezTo>
                    <a:pt x="83" y="775"/>
                    <a:pt x="83" y="775"/>
                    <a:pt x="83" y="776"/>
                  </a:cubicBezTo>
                  <a:cubicBezTo>
                    <a:pt x="86" y="797"/>
                    <a:pt x="105" y="814"/>
                    <a:pt x="127" y="814"/>
                  </a:cubicBezTo>
                  <a:cubicBezTo>
                    <a:pt x="152" y="814"/>
                    <a:pt x="171" y="794"/>
                    <a:pt x="171" y="770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71" y="181"/>
                    <a:pt x="168" y="166"/>
                    <a:pt x="162" y="151"/>
                  </a:cubicBezTo>
                  <a:close/>
                  <a:moveTo>
                    <a:pt x="78" y="129"/>
                  </a:moveTo>
                  <a:cubicBezTo>
                    <a:pt x="49" y="129"/>
                    <a:pt x="26" y="106"/>
                    <a:pt x="26" y="77"/>
                  </a:cubicBezTo>
                  <a:cubicBezTo>
                    <a:pt x="26" y="48"/>
                    <a:pt x="49" y="25"/>
                    <a:pt x="78" y="25"/>
                  </a:cubicBezTo>
                  <a:cubicBezTo>
                    <a:pt x="106" y="25"/>
                    <a:pt x="130" y="48"/>
                    <a:pt x="130" y="77"/>
                  </a:cubicBezTo>
                  <a:cubicBezTo>
                    <a:pt x="130" y="106"/>
                    <a:pt x="106" y="129"/>
                    <a:pt x="78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/>
            </a:p>
          </p:txBody>
        </p:sp>
        <p:sp>
          <p:nvSpPr>
            <p:cNvPr id="24" name="Freeform 41">
              <a:extLst>
                <a:ext uri="{FF2B5EF4-FFF2-40B4-BE49-F238E27FC236}">
                  <a16:creationId xmlns:a16="http://schemas.microsoft.com/office/drawing/2014/main" id="{607FD4F6-70DD-4BB3-BCAE-7791E704C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913" y="1844676"/>
              <a:ext cx="98425" cy="77788"/>
            </a:xfrm>
            <a:custGeom>
              <a:avLst/>
              <a:gdLst>
                <a:gd name="T0" fmla="*/ 39 w 258"/>
                <a:gd name="T1" fmla="*/ 150 h 203"/>
                <a:gd name="T2" fmla="*/ 152 w 258"/>
                <a:gd name="T3" fmla="*/ 150 h 203"/>
                <a:gd name="T4" fmla="*/ 180 w 258"/>
                <a:gd name="T5" fmla="*/ 130 h 203"/>
                <a:gd name="T6" fmla="*/ 218 w 258"/>
                <a:gd name="T7" fmla="*/ 18 h 203"/>
                <a:gd name="T8" fmla="*/ 210 w 258"/>
                <a:gd name="T9" fmla="*/ 2 h 203"/>
                <a:gd name="T10" fmla="*/ 194 w 258"/>
                <a:gd name="T11" fmla="*/ 10 h 203"/>
                <a:gd name="T12" fmla="*/ 156 w 258"/>
                <a:gd name="T13" fmla="*/ 122 h 203"/>
                <a:gd name="T14" fmla="*/ 156 w 258"/>
                <a:gd name="T15" fmla="*/ 122 h 203"/>
                <a:gd name="T16" fmla="*/ 152 w 258"/>
                <a:gd name="T17" fmla="*/ 124 h 203"/>
                <a:gd name="T18" fmla="*/ 39 w 258"/>
                <a:gd name="T19" fmla="*/ 124 h 203"/>
                <a:gd name="T20" fmla="*/ 0 w 258"/>
                <a:gd name="T21" fmla="*/ 164 h 203"/>
                <a:gd name="T22" fmla="*/ 39 w 258"/>
                <a:gd name="T23" fmla="*/ 203 h 203"/>
                <a:gd name="T24" fmla="*/ 192 w 258"/>
                <a:gd name="T25" fmla="*/ 203 h 203"/>
                <a:gd name="T26" fmla="*/ 223 w 258"/>
                <a:gd name="T27" fmla="*/ 183 h 203"/>
                <a:gd name="T28" fmla="*/ 255 w 258"/>
                <a:gd name="T29" fmla="*/ 102 h 203"/>
                <a:gd name="T30" fmla="*/ 248 w 258"/>
                <a:gd name="T31" fmla="*/ 86 h 203"/>
                <a:gd name="T32" fmla="*/ 231 w 258"/>
                <a:gd name="T33" fmla="*/ 93 h 203"/>
                <a:gd name="T34" fmla="*/ 199 w 258"/>
                <a:gd name="T35" fmla="*/ 173 h 203"/>
                <a:gd name="T36" fmla="*/ 192 w 258"/>
                <a:gd name="T37" fmla="*/ 178 h 203"/>
                <a:gd name="T38" fmla="*/ 39 w 258"/>
                <a:gd name="T39" fmla="*/ 178 h 203"/>
                <a:gd name="T40" fmla="*/ 25 w 258"/>
                <a:gd name="T41" fmla="*/ 164 h 203"/>
                <a:gd name="T42" fmla="*/ 39 w 258"/>
                <a:gd name="T43" fmla="*/ 15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8" h="203">
                  <a:moveTo>
                    <a:pt x="39" y="150"/>
                  </a:moveTo>
                  <a:cubicBezTo>
                    <a:pt x="152" y="150"/>
                    <a:pt x="152" y="150"/>
                    <a:pt x="152" y="150"/>
                  </a:cubicBezTo>
                  <a:cubicBezTo>
                    <a:pt x="165" y="150"/>
                    <a:pt x="176" y="142"/>
                    <a:pt x="180" y="130"/>
                  </a:cubicBezTo>
                  <a:cubicBezTo>
                    <a:pt x="218" y="18"/>
                    <a:pt x="218" y="18"/>
                    <a:pt x="218" y="18"/>
                  </a:cubicBezTo>
                  <a:cubicBezTo>
                    <a:pt x="221" y="12"/>
                    <a:pt x="217" y="5"/>
                    <a:pt x="210" y="2"/>
                  </a:cubicBezTo>
                  <a:cubicBezTo>
                    <a:pt x="204" y="0"/>
                    <a:pt x="197" y="3"/>
                    <a:pt x="194" y="10"/>
                  </a:cubicBezTo>
                  <a:cubicBezTo>
                    <a:pt x="156" y="122"/>
                    <a:pt x="156" y="122"/>
                    <a:pt x="156" y="122"/>
                  </a:cubicBezTo>
                  <a:cubicBezTo>
                    <a:pt x="156" y="122"/>
                    <a:pt x="156" y="122"/>
                    <a:pt x="156" y="122"/>
                  </a:cubicBezTo>
                  <a:cubicBezTo>
                    <a:pt x="155" y="123"/>
                    <a:pt x="154" y="124"/>
                    <a:pt x="152" y="124"/>
                  </a:cubicBezTo>
                  <a:cubicBezTo>
                    <a:pt x="39" y="124"/>
                    <a:pt x="39" y="124"/>
                    <a:pt x="39" y="124"/>
                  </a:cubicBezTo>
                  <a:cubicBezTo>
                    <a:pt x="18" y="124"/>
                    <a:pt x="0" y="142"/>
                    <a:pt x="0" y="164"/>
                  </a:cubicBezTo>
                  <a:cubicBezTo>
                    <a:pt x="0" y="186"/>
                    <a:pt x="18" y="203"/>
                    <a:pt x="39" y="203"/>
                  </a:cubicBezTo>
                  <a:cubicBezTo>
                    <a:pt x="192" y="203"/>
                    <a:pt x="192" y="203"/>
                    <a:pt x="192" y="203"/>
                  </a:cubicBezTo>
                  <a:cubicBezTo>
                    <a:pt x="206" y="203"/>
                    <a:pt x="218" y="195"/>
                    <a:pt x="223" y="183"/>
                  </a:cubicBezTo>
                  <a:cubicBezTo>
                    <a:pt x="255" y="102"/>
                    <a:pt x="255" y="102"/>
                    <a:pt x="255" y="102"/>
                  </a:cubicBezTo>
                  <a:cubicBezTo>
                    <a:pt x="258" y="96"/>
                    <a:pt x="254" y="88"/>
                    <a:pt x="248" y="86"/>
                  </a:cubicBezTo>
                  <a:cubicBezTo>
                    <a:pt x="241" y="83"/>
                    <a:pt x="234" y="86"/>
                    <a:pt x="231" y="93"/>
                  </a:cubicBezTo>
                  <a:cubicBezTo>
                    <a:pt x="199" y="173"/>
                    <a:pt x="199" y="173"/>
                    <a:pt x="199" y="173"/>
                  </a:cubicBezTo>
                  <a:cubicBezTo>
                    <a:pt x="198" y="176"/>
                    <a:pt x="195" y="178"/>
                    <a:pt x="192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32" y="178"/>
                    <a:pt x="25" y="172"/>
                    <a:pt x="25" y="164"/>
                  </a:cubicBezTo>
                  <a:cubicBezTo>
                    <a:pt x="25" y="156"/>
                    <a:pt x="32" y="150"/>
                    <a:pt x="39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/>
            </a:p>
          </p:txBody>
        </p:sp>
        <p:sp>
          <p:nvSpPr>
            <p:cNvPr id="25" name="Freeform 42">
              <a:extLst>
                <a:ext uri="{FF2B5EF4-FFF2-40B4-BE49-F238E27FC236}">
                  <a16:creationId xmlns:a16="http://schemas.microsoft.com/office/drawing/2014/main" id="{0FE8D6FE-2226-4543-926C-5CEC74B2F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1839913"/>
              <a:ext cx="109538" cy="123825"/>
            </a:xfrm>
            <a:custGeom>
              <a:avLst/>
              <a:gdLst>
                <a:gd name="T0" fmla="*/ 258 w 286"/>
                <a:gd name="T1" fmla="*/ 245 h 324"/>
                <a:gd name="T2" fmla="*/ 258 w 286"/>
                <a:gd name="T3" fmla="*/ 259 h 324"/>
                <a:gd name="T4" fmla="*/ 245 w 286"/>
                <a:gd name="T5" fmla="*/ 259 h 324"/>
                <a:gd name="T6" fmla="*/ 193 w 286"/>
                <a:gd name="T7" fmla="*/ 236 h 324"/>
                <a:gd name="T8" fmla="*/ 171 w 286"/>
                <a:gd name="T9" fmla="*/ 289 h 324"/>
                <a:gd name="T10" fmla="*/ 153 w 286"/>
                <a:gd name="T11" fmla="*/ 289 h 324"/>
                <a:gd name="T12" fmla="*/ 131 w 286"/>
                <a:gd name="T13" fmla="*/ 236 h 324"/>
                <a:gd name="T14" fmla="*/ 78 w 286"/>
                <a:gd name="T15" fmla="*/ 259 h 324"/>
                <a:gd name="T16" fmla="*/ 65 w 286"/>
                <a:gd name="T17" fmla="*/ 259 h 324"/>
                <a:gd name="T18" fmla="*/ 65 w 286"/>
                <a:gd name="T19" fmla="*/ 245 h 324"/>
                <a:gd name="T20" fmla="*/ 88 w 286"/>
                <a:gd name="T21" fmla="*/ 193 h 324"/>
                <a:gd name="T22" fmla="*/ 35 w 286"/>
                <a:gd name="T23" fmla="*/ 171 h 324"/>
                <a:gd name="T24" fmla="*/ 35 w 286"/>
                <a:gd name="T25" fmla="*/ 153 h 324"/>
                <a:gd name="T26" fmla="*/ 88 w 286"/>
                <a:gd name="T27" fmla="*/ 131 h 324"/>
                <a:gd name="T28" fmla="*/ 65 w 286"/>
                <a:gd name="T29" fmla="*/ 79 h 324"/>
                <a:gd name="T30" fmla="*/ 65 w 286"/>
                <a:gd name="T31" fmla="*/ 65 h 324"/>
                <a:gd name="T32" fmla="*/ 78 w 286"/>
                <a:gd name="T33" fmla="*/ 65 h 324"/>
                <a:gd name="T34" fmla="*/ 131 w 286"/>
                <a:gd name="T35" fmla="*/ 88 h 324"/>
                <a:gd name="T36" fmla="*/ 153 w 286"/>
                <a:gd name="T37" fmla="*/ 35 h 324"/>
                <a:gd name="T38" fmla="*/ 171 w 286"/>
                <a:gd name="T39" fmla="*/ 35 h 324"/>
                <a:gd name="T40" fmla="*/ 193 w 286"/>
                <a:gd name="T41" fmla="*/ 88 h 324"/>
                <a:gd name="T42" fmla="*/ 245 w 286"/>
                <a:gd name="T43" fmla="*/ 65 h 324"/>
                <a:gd name="T44" fmla="*/ 258 w 286"/>
                <a:gd name="T45" fmla="*/ 65 h 324"/>
                <a:gd name="T46" fmla="*/ 258 w 286"/>
                <a:gd name="T47" fmla="*/ 79 h 324"/>
                <a:gd name="T48" fmla="*/ 243 w 286"/>
                <a:gd name="T49" fmla="*/ 112 h 324"/>
                <a:gd name="T50" fmla="*/ 276 w 286"/>
                <a:gd name="T51" fmla="*/ 96 h 324"/>
                <a:gd name="T52" fmla="*/ 276 w 286"/>
                <a:gd name="T53" fmla="*/ 48 h 324"/>
                <a:gd name="T54" fmla="*/ 227 w 286"/>
                <a:gd name="T55" fmla="*/ 48 h 324"/>
                <a:gd name="T56" fmla="*/ 202 w 286"/>
                <a:gd name="T57" fmla="*/ 65 h 324"/>
                <a:gd name="T58" fmla="*/ 196 w 286"/>
                <a:gd name="T59" fmla="*/ 35 h 324"/>
                <a:gd name="T60" fmla="*/ 127 w 286"/>
                <a:gd name="T61" fmla="*/ 35 h 324"/>
                <a:gd name="T62" fmla="*/ 122 w 286"/>
                <a:gd name="T63" fmla="*/ 65 h 324"/>
                <a:gd name="T64" fmla="*/ 96 w 286"/>
                <a:gd name="T65" fmla="*/ 48 h 324"/>
                <a:gd name="T66" fmla="*/ 47 w 286"/>
                <a:gd name="T67" fmla="*/ 48 h 324"/>
                <a:gd name="T68" fmla="*/ 47 w 286"/>
                <a:gd name="T69" fmla="*/ 96 h 324"/>
                <a:gd name="T70" fmla="*/ 65 w 286"/>
                <a:gd name="T71" fmla="*/ 122 h 324"/>
                <a:gd name="T72" fmla="*/ 35 w 286"/>
                <a:gd name="T73" fmla="*/ 127 h 324"/>
                <a:gd name="T74" fmla="*/ 35 w 286"/>
                <a:gd name="T75" fmla="*/ 197 h 324"/>
                <a:gd name="T76" fmla="*/ 65 w 286"/>
                <a:gd name="T77" fmla="*/ 202 h 324"/>
                <a:gd name="T78" fmla="*/ 47 w 286"/>
                <a:gd name="T79" fmla="*/ 228 h 324"/>
                <a:gd name="T80" fmla="*/ 47 w 286"/>
                <a:gd name="T81" fmla="*/ 276 h 324"/>
                <a:gd name="T82" fmla="*/ 96 w 286"/>
                <a:gd name="T83" fmla="*/ 276 h 324"/>
                <a:gd name="T84" fmla="*/ 122 w 286"/>
                <a:gd name="T85" fmla="*/ 259 h 324"/>
                <a:gd name="T86" fmla="*/ 127 w 286"/>
                <a:gd name="T87" fmla="*/ 289 h 324"/>
                <a:gd name="T88" fmla="*/ 196 w 286"/>
                <a:gd name="T89" fmla="*/ 289 h 324"/>
                <a:gd name="T90" fmla="*/ 202 w 286"/>
                <a:gd name="T91" fmla="*/ 259 h 324"/>
                <a:gd name="T92" fmla="*/ 227 w 286"/>
                <a:gd name="T93" fmla="*/ 276 h 324"/>
                <a:gd name="T94" fmla="*/ 276 w 286"/>
                <a:gd name="T95" fmla="*/ 276 h 324"/>
                <a:gd name="T96" fmla="*/ 276 w 286"/>
                <a:gd name="T97" fmla="*/ 22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6" h="324">
                  <a:moveTo>
                    <a:pt x="258" y="228"/>
                  </a:moveTo>
                  <a:cubicBezTo>
                    <a:pt x="254" y="232"/>
                    <a:pt x="254" y="240"/>
                    <a:pt x="258" y="245"/>
                  </a:cubicBezTo>
                  <a:cubicBezTo>
                    <a:pt x="260" y="247"/>
                    <a:pt x="261" y="249"/>
                    <a:pt x="261" y="252"/>
                  </a:cubicBezTo>
                  <a:cubicBezTo>
                    <a:pt x="261" y="254"/>
                    <a:pt x="260" y="257"/>
                    <a:pt x="258" y="259"/>
                  </a:cubicBezTo>
                  <a:cubicBezTo>
                    <a:pt x="257" y="260"/>
                    <a:pt x="254" y="261"/>
                    <a:pt x="252" y="261"/>
                  </a:cubicBezTo>
                  <a:cubicBezTo>
                    <a:pt x="249" y="261"/>
                    <a:pt x="247" y="260"/>
                    <a:pt x="245" y="259"/>
                  </a:cubicBezTo>
                  <a:cubicBezTo>
                    <a:pt x="230" y="243"/>
                    <a:pt x="230" y="243"/>
                    <a:pt x="230" y="243"/>
                  </a:cubicBezTo>
                  <a:cubicBezTo>
                    <a:pt x="220" y="233"/>
                    <a:pt x="206" y="230"/>
                    <a:pt x="193" y="236"/>
                  </a:cubicBezTo>
                  <a:cubicBezTo>
                    <a:pt x="179" y="241"/>
                    <a:pt x="171" y="254"/>
                    <a:pt x="171" y="268"/>
                  </a:cubicBezTo>
                  <a:cubicBezTo>
                    <a:pt x="171" y="289"/>
                    <a:pt x="171" y="289"/>
                    <a:pt x="171" y="289"/>
                  </a:cubicBezTo>
                  <a:cubicBezTo>
                    <a:pt x="171" y="294"/>
                    <a:pt x="167" y="299"/>
                    <a:pt x="162" y="299"/>
                  </a:cubicBezTo>
                  <a:cubicBezTo>
                    <a:pt x="157" y="299"/>
                    <a:pt x="153" y="294"/>
                    <a:pt x="153" y="289"/>
                  </a:cubicBezTo>
                  <a:cubicBezTo>
                    <a:pt x="153" y="268"/>
                    <a:pt x="153" y="268"/>
                    <a:pt x="153" y="268"/>
                  </a:cubicBezTo>
                  <a:cubicBezTo>
                    <a:pt x="153" y="254"/>
                    <a:pt x="144" y="241"/>
                    <a:pt x="131" y="236"/>
                  </a:cubicBezTo>
                  <a:cubicBezTo>
                    <a:pt x="118" y="230"/>
                    <a:pt x="104" y="233"/>
                    <a:pt x="94" y="243"/>
                  </a:cubicBezTo>
                  <a:cubicBezTo>
                    <a:pt x="78" y="259"/>
                    <a:pt x="78" y="259"/>
                    <a:pt x="78" y="259"/>
                  </a:cubicBezTo>
                  <a:cubicBezTo>
                    <a:pt x="77" y="260"/>
                    <a:pt x="74" y="261"/>
                    <a:pt x="72" y="261"/>
                  </a:cubicBezTo>
                  <a:cubicBezTo>
                    <a:pt x="69" y="261"/>
                    <a:pt x="67" y="260"/>
                    <a:pt x="65" y="259"/>
                  </a:cubicBezTo>
                  <a:cubicBezTo>
                    <a:pt x="64" y="257"/>
                    <a:pt x="63" y="254"/>
                    <a:pt x="63" y="252"/>
                  </a:cubicBezTo>
                  <a:cubicBezTo>
                    <a:pt x="63" y="249"/>
                    <a:pt x="64" y="247"/>
                    <a:pt x="65" y="245"/>
                  </a:cubicBezTo>
                  <a:cubicBezTo>
                    <a:pt x="81" y="230"/>
                    <a:pt x="81" y="230"/>
                    <a:pt x="81" y="230"/>
                  </a:cubicBezTo>
                  <a:cubicBezTo>
                    <a:pt x="91" y="220"/>
                    <a:pt x="93" y="206"/>
                    <a:pt x="88" y="193"/>
                  </a:cubicBezTo>
                  <a:cubicBezTo>
                    <a:pt x="83" y="179"/>
                    <a:pt x="70" y="171"/>
                    <a:pt x="56" y="171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30" y="171"/>
                    <a:pt x="25" y="167"/>
                    <a:pt x="25" y="162"/>
                  </a:cubicBezTo>
                  <a:cubicBezTo>
                    <a:pt x="25" y="157"/>
                    <a:pt x="30" y="153"/>
                    <a:pt x="3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70" y="153"/>
                    <a:pt x="83" y="145"/>
                    <a:pt x="88" y="131"/>
                  </a:cubicBezTo>
                  <a:cubicBezTo>
                    <a:pt x="93" y="118"/>
                    <a:pt x="91" y="104"/>
                    <a:pt x="81" y="94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4" y="77"/>
                    <a:pt x="63" y="74"/>
                    <a:pt x="63" y="72"/>
                  </a:cubicBezTo>
                  <a:cubicBezTo>
                    <a:pt x="63" y="70"/>
                    <a:pt x="64" y="67"/>
                    <a:pt x="65" y="65"/>
                  </a:cubicBezTo>
                  <a:cubicBezTo>
                    <a:pt x="67" y="64"/>
                    <a:pt x="69" y="63"/>
                    <a:pt x="72" y="63"/>
                  </a:cubicBezTo>
                  <a:cubicBezTo>
                    <a:pt x="74" y="63"/>
                    <a:pt x="77" y="64"/>
                    <a:pt x="78" y="65"/>
                  </a:cubicBezTo>
                  <a:cubicBezTo>
                    <a:pt x="94" y="81"/>
                    <a:pt x="94" y="81"/>
                    <a:pt x="94" y="81"/>
                  </a:cubicBezTo>
                  <a:cubicBezTo>
                    <a:pt x="104" y="91"/>
                    <a:pt x="118" y="94"/>
                    <a:pt x="131" y="88"/>
                  </a:cubicBezTo>
                  <a:cubicBezTo>
                    <a:pt x="144" y="83"/>
                    <a:pt x="153" y="70"/>
                    <a:pt x="153" y="56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53" y="30"/>
                    <a:pt x="157" y="25"/>
                    <a:pt x="162" y="25"/>
                  </a:cubicBezTo>
                  <a:cubicBezTo>
                    <a:pt x="167" y="25"/>
                    <a:pt x="171" y="30"/>
                    <a:pt x="171" y="35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1" y="70"/>
                    <a:pt x="179" y="83"/>
                    <a:pt x="193" y="88"/>
                  </a:cubicBezTo>
                  <a:cubicBezTo>
                    <a:pt x="206" y="94"/>
                    <a:pt x="220" y="91"/>
                    <a:pt x="230" y="81"/>
                  </a:cubicBezTo>
                  <a:cubicBezTo>
                    <a:pt x="245" y="65"/>
                    <a:pt x="245" y="65"/>
                    <a:pt x="245" y="65"/>
                  </a:cubicBezTo>
                  <a:cubicBezTo>
                    <a:pt x="247" y="64"/>
                    <a:pt x="249" y="63"/>
                    <a:pt x="252" y="63"/>
                  </a:cubicBezTo>
                  <a:cubicBezTo>
                    <a:pt x="254" y="63"/>
                    <a:pt x="257" y="64"/>
                    <a:pt x="258" y="65"/>
                  </a:cubicBezTo>
                  <a:cubicBezTo>
                    <a:pt x="260" y="67"/>
                    <a:pt x="261" y="70"/>
                    <a:pt x="261" y="72"/>
                  </a:cubicBezTo>
                  <a:cubicBezTo>
                    <a:pt x="261" y="74"/>
                    <a:pt x="260" y="77"/>
                    <a:pt x="258" y="79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8" y="99"/>
                    <a:pt x="238" y="107"/>
                    <a:pt x="243" y="112"/>
                  </a:cubicBezTo>
                  <a:cubicBezTo>
                    <a:pt x="248" y="117"/>
                    <a:pt x="256" y="117"/>
                    <a:pt x="261" y="112"/>
                  </a:cubicBezTo>
                  <a:cubicBezTo>
                    <a:pt x="276" y="96"/>
                    <a:pt x="276" y="96"/>
                    <a:pt x="276" y="96"/>
                  </a:cubicBezTo>
                  <a:cubicBezTo>
                    <a:pt x="283" y="90"/>
                    <a:pt x="286" y="81"/>
                    <a:pt x="286" y="72"/>
                  </a:cubicBezTo>
                  <a:cubicBezTo>
                    <a:pt x="286" y="63"/>
                    <a:pt x="283" y="54"/>
                    <a:pt x="276" y="48"/>
                  </a:cubicBezTo>
                  <a:cubicBezTo>
                    <a:pt x="270" y="41"/>
                    <a:pt x="261" y="37"/>
                    <a:pt x="252" y="37"/>
                  </a:cubicBezTo>
                  <a:cubicBezTo>
                    <a:pt x="243" y="37"/>
                    <a:pt x="234" y="41"/>
                    <a:pt x="227" y="48"/>
                  </a:cubicBezTo>
                  <a:cubicBezTo>
                    <a:pt x="212" y="63"/>
                    <a:pt x="212" y="63"/>
                    <a:pt x="212" y="63"/>
                  </a:cubicBezTo>
                  <a:cubicBezTo>
                    <a:pt x="208" y="67"/>
                    <a:pt x="204" y="65"/>
                    <a:pt x="202" y="65"/>
                  </a:cubicBezTo>
                  <a:cubicBezTo>
                    <a:pt x="200" y="64"/>
                    <a:pt x="196" y="62"/>
                    <a:pt x="196" y="56"/>
                  </a:cubicBezTo>
                  <a:cubicBezTo>
                    <a:pt x="196" y="35"/>
                    <a:pt x="196" y="35"/>
                    <a:pt x="196" y="35"/>
                  </a:cubicBezTo>
                  <a:cubicBezTo>
                    <a:pt x="196" y="16"/>
                    <a:pt x="181" y="0"/>
                    <a:pt x="162" y="0"/>
                  </a:cubicBezTo>
                  <a:cubicBezTo>
                    <a:pt x="143" y="0"/>
                    <a:pt x="127" y="16"/>
                    <a:pt x="127" y="35"/>
                  </a:cubicBezTo>
                  <a:cubicBezTo>
                    <a:pt x="127" y="56"/>
                    <a:pt x="127" y="56"/>
                    <a:pt x="127" y="56"/>
                  </a:cubicBezTo>
                  <a:cubicBezTo>
                    <a:pt x="127" y="62"/>
                    <a:pt x="123" y="64"/>
                    <a:pt x="122" y="65"/>
                  </a:cubicBezTo>
                  <a:cubicBezTo>
                    <a:pt x="120" y="65"/>
                    <a:pt x="115" y="67"/>
                    <a:pt x="112" y="63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0" y="41"/>
                    <a:pt x="81" y="37"/>
                    <a:pt x="72" y="37"/>
                  </a:cubicBezTo>
                  <a:cubicBezTo>
                    <a:pt x="63" y="37"/>
                    <a:pt x="54" y="41"/>
                    <a:pt x="47" y="48"/>
                  </a:cubicBezTo>
                  <a:cubicBezTo>
                    <a:pt x="41" y="54"/>
                    <a:pt x="37" y="63"/>
                    <a:pt x="37" y="72"/>
                  </a:cubicBezTo>
                  <a:cubicBezTo>
                    <a:pt x="37" y="81"/>
                    <a:pt x="41" y="90"/>
                    <a:pt x="47" y="96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7" y="116"/>
                    <a:pt x="65" y="120"/>
                    <a:pt x="65" y="122"/>
                  </a:cubicBezTo>
                  <a:cubicBezTo>
                    <a:pt x="64" y="123"/>
                    <a:pt x="62" y="127"/>
                    <a:pt x="56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16" y="127"/>
                    <a:pt x="0" y="143"/>
                    <a:pt x="0" y="162"/>
                  </a:cubicBezTo>
                  <a:cubicBezTo>
                    <a:pt x="0" y="181"/>
                    <a:pt x="16" y="197"/>
                    <a:pt x="35" y="197"/>
                  </a:cubicBezTo>
                  <a:cubicBezTo>
                    <a:pt x="56" y="197"/>
                    <a:pt x="56" y="197"/>
                    <a:pt x="56" y="197"/>
                  </a:cubicBezTo>
                  <a:cubicBezTo>
                    <a:pt x="62" y="197"/>
                    <a:pt x="64" y="201"/>
                    <a:pt x="65" y="202"/>
                  </a:cubicBezTo>
                  <a:cubicBezTo>
                    <a:pt x="65" y="204"/>
                    <a:pt x="67" y="208"/>
                    <a:pt x="63" y="212"/>
                  </a:cubicBezTo>
                  <a:cubicBezTo>
                    <a:pt x="47" y="228"/>
                    <a:pt x="47" y="228"/>
                    <a:pt x="47" y="228"/>
                  </a:cubicBezTo>
                  <a:cubicBezTo>
                    <a:pt x="41" y="234"/>
                    <a:pt x="37" y="243"/>
                    <a:pt x="37" y="252"/>
                  </a:cubicBezTo>
                  <a:cubicBezTo>
                    <a:pt x="37" y="261"/>
                    <a:pt x="41" y="270"/>
                    <a:pt x="47" y="276"/>
                  </a:cubicBezTo>
                  <a:cubicBezTo>
                    <a:pt x="54" y="283"/>
                    <a:pt x="63" y="287"/>
                    <a:pt x="72" y="287"/>
                  </a:cubicBezTo>
                  <a:cubicBezTo>
                    <a:pt x="81" y="287"/>
                    <a:pt x="90" y="283"/>
                    <a:pt x="96" y="276"/>
                  </a:cubicBezTo>
                  <a:cubicBezTo>
                    <a:pt x="112" y="261"/>
                    <a:pt x="112" y="261"/>
                    <a:pt x="112" y="261"/>
                  </a:cubicBezTo>
                  <a:cubicBezTo>
                    <a:pt x="115" y="257"/>
                    <a:pt x="120" y="259"/>
                    <a:pt x="122" y="259"/>
                  </a:cubicBezTo>
                  <a:cubicBezTo>
                    <a:pt x="123" y="260"/>
                    <a:pt x="127" y="262"/>
                    <a:pt x="127" y="268"/>
                  </a:cubicBezTo>
                  <a:cubicBezTo>
                    <a:pt x="127" y="289"/>
                    <a:pt x="127" y="289"/>
                    <a:pt x="127" y="289"/>
                  </a:cubicBezTo>
                  <a:cubicBezTo>
                    <a:pt x="127" y="308"/>
                    <a:pt x="143" y="324"/>
                    <a:pt x="162" y="324"/>
                  </a:cubicBezTo>
                  <a:cubicBezTo>
                    <a:pt x="181" y="324"/>
                    <a:pt x="196" y="308"/>
                    <a:pt x="196" y="289"/>
                  </a:cubicBezTo>
                  <a:cubicBezTo>
                    <a:pt x="196" y="268"/>
                    <a:pt x="196" y="268"/>
                    <a:pt x="196" y="268"/>
                  </a:cubicBezTo>
                  <a:cubicBezTo>
                    <a:pt x="196" y="262"/>
                    <a:pt x="200" y="260"/>
                    <a:pt x="202" y="259"/>
                  </a:cubicBezTo>
                  <a:cubicBezTo>
                    <a:pt x="204" y="259"/>
                    <a:pt x="208" y="257"/>
                    <a:pt x="212" y="261"/>
                  </a:cubicBezTo>
                  <a:cubicBezTo>
                    <a:pt x="227" y="276"/>
                    <a:pt x="227" y="276"/>
                    <a:pt x="227" y="276"/>
                  </a:cubicBezTo>
                  <a:cubicBezTo>
                    <a:pt x="234" y="283"/>
                    <a:pt x="243" y="287"/>
                    <a:pt x="252" y="287"/>
                  </a:cubicBezTo>
                  <a:cubicBezTo>
                    <a:pt x="261" y="287"/>
                    <a:pt x="270" y="283"/>
                    <a:pt x="276" y="276"/>
                  </a:cubicBezTo>
                  <a:cubicBezTo>
                    <a:pt x="283" y="270"/>
                    <a:pt x="286" y="261"/>
                    <a:pt x="286" y="252"/>
                  </a:cubicBezTo>
                  <a:cubicBezTo>
                    <a:pt x="286" y="243"/>
                    <a:pt x="283" y="234"/>
                    <a:pt x="276" y="228"/>
                  </a:cubicBezTo>
                  <a:cubicBezTo>
                    <a:pt x="271" y="223"/>
                    <a:pt x="263" y="223"/>
                    <a:pt x="258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/>
            </a:p>
          </p:txBody>
        </p:sp>
        <p:sp>
          <p:nvSpPr>
            <p:cNvPr id="26" name="Freeform 43">
              <a:extLst>
                <a:ext uri="{FF2B5EF4-FFF2-40B4-BE49-F238E27FC236}">
                  <a16:creationId xmlns:a16="http://schemas.microsoft.com/office/drawing/2014/main" id="{4A665AD1-E6E4-42EC-AEE4-5C9CD12E4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3" y="1946276"/>
              <a:ext cx="22225" cy="142875"/>
            </a:xfrm>
            <a:custGeom>
              <a:avLst/>
              <a:gdLst>
                <a:gd name="T0" fmla="*/ 48 w 58"/>
                <a:gd name="T1" fmla="*/ 348 h 373"/>
                <a:gd name="T2" fmla="*/ 29 w 58"/>
                <a:gd name="T3" fmla="*/ 324 h 373"/>
                <a:gd name="T4" fmla="*/ 25 w 58"/>
                <a:gd name="T5" fmla="*/ 13 h 373"/>
                <a:gd name="T6" fmla="*/ 12 w 58"/>
                <a:gd name="T7" fmla="*/ 0 h 373"/>
                <a:gd name="T8" fmla="*/ 12 w 58"/>
                <a:gd name="T9" fmla="*/ 0 h 373"/>
                <a:gd name="T10" fmla="*/ 0 w 58"/>
                <a:gd name="T11" fmla="*/ 13 h 373"/>
                <a:gd name="T12" fmla="*/ 3 w 58"/>
                <a:gd name="T13" fmla="*/ 324 h 373"/>
                <a:gd name="T14" fmla="*/ 41 w 58"/>
                <a:gd name="T15" fmla="*/ 373 h 373"/>
                <a:gd name="T16" fmla="*/ 44 w 58"/>
                <a:gd name="T17" fmla="*/ 373 h 373"/>
                <a:gd name="T18" fmla="*/ 57 w 58"/>
                <a:gd name="T19" fmla="*/ 364 h 373"/>
                <a:gd name="T20" fmla="*/ 48 w 58"/>
                <a:gd name="T21" fmla="*/ 348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373">
                  <a:moveTo>
                    <a:pt x="48" y="348"/>
                  </a:moveTo>
                  <a:cubicBezTo>
                    <a:pt x="37" y="345"/>
                    <a:pt x="29" y="335"/>
                    <a:pt x="29" y="32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3" y="324"/>
                    <a:pt x="3" y="324"/>
                    <a:pt x="3" y="324"/>
                  </a:cubicBezTo>
                  <a:cubicBezTo>
                    <a:pt x="4" y="347"/>
                    <a:pt x="19" y="367"/>
                    <a:pt x="41" y="373"/>
                  </a:cubicBezTo>
                  <a:cubicBezTo>
                    <a:pt x="42" y="373"/>
                    <a:pt x="43" y="373"/>
                    <a:pt x="44" y="373"/>
                  </a:cubicBezTo>
                  <a:cubicBezTo>
                    <a:pt x="50" y="373"/>
                    <a:pt x="55" y="369"/>
                    <a:pt x="57" y="364"/>
                  </a:cubicBezTo>
                  <a:cubicBezTo>
                    <a:pt x="58" y="357"/>
                    <a:pt x="54" y="350"/>
                    <a:pt x="48" y="3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/>
            </a:p>
          </p:txBody>
        </p:sp>
        <p:sp>
          <p:nvSpPr>
            <p:cNvPr id="27" name="Freeform 44">
              <a:extLst>
                <a:ext uri="{FF2B5EF4-FFF2-40B4-BE49-F238E27FC236}">
                  <a16:creationId xmlns:a16="http://schemas.microsoft.com/office/drawing/2014/main" id="{3A012444-D816-46EB-9F40-6918BB213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012951"/>
              <a:ext cx="31750" cy="31750"/>
            </a:xfrm>
            <a:custGeom>
              <a:avLst/>
              <a:gdLst>
                <a:gd name="T0" fmla="*/ 40 w 80"/>
                <a:gd name="T1" fmla="*/ 55 h 80"/>
                <a:gd name="T2" fmla="*/ 25 w 80"/>
                <a:gd name="T3" fmla="*/ 40 h 80"/>
                <a:gd name="T4" fmla="*/ 12 w 80"/>
                <a:gd name="T5" fmla="*/ 27 h 80"/>
                <a:gd name="T6" fmla="*/ 0 w 80"/>
                <a:gd name="T7" fmla="*/ 40 h 80"/>
                <a:gd name="T8" fmla="*/ 40 w 80"/>
                <a:gd name="T9" fmla="*/ 80 h 80"/>
                <a:gd name="T10" fmla="*/ 80 w 80"/>
                <a:gd name="T11" fmla="*/ 40 h 80"/>
                <a:gd name="T12" fmla="*/ 40 w 80"/>
                <a:gd name="T13" fmla="*/ 0 h 80"/>
                <a:gd name="T14" fmla="*/ 27 w 80"/>
                <a:gd name="T15" fmla="*/ 12 h 80"/>
                <a:gd name="T16" fmla="*/ 40 w 80"/>
                <a:gd name="T17" fmla="*/ 25 h 80"/>
                <a:gd name="T18" fmla="*/ 54 w 80"/>
                <a:gd name="T19" fmla="*/ 40 h 80"/>
                <a:gd name="T20" fmla="*/ 40 w 80"/>
                <a:gd name="T21" fmla="*/ 5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80">
                  <a:moveTo>
                    <a:pt x="40" y="55"/>
                  </a:moveTo>
                  <a:cubicBezTo>
                    <a:pt x="32" y="55"/>
                    <a:pt x="25" y="48"/>
                    <a:pt x="25" y="40"/>
                  </a:cubicBezTo>
                  <a:cubicBezTo>
                    <a:pt x="25" y="33"/>
                    <a:pt x="19" y="27"/>
                    <a:pt x="12" y="27"/>
                  </a:cubicBezTo>
                  <a:cubicBezTo>
                    <a:pt x="5" y="27"/>
                    <a:pt x="0" y="33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ubicBezTo>
                    <a:pt x="33" y="0"/>
                    <a:pt x="27" y="5"/>
                    <a:pt x="27" y="12"/>
                  </a:cubicBezTo>
                  <a:cubicBezTo>
                    <a:pt x="27" y="19"/>
                    <a:pt x="33" y="25"/>
                    <a:pt x="40" y="25"/>
                  </a:cubicBezTo>
                  <a:cubicBezTo>
                    <a:pt x="48" y="25"/>
                    <a:pt x="54" y="32"/>
                    <a:pt x="54" y="40"/>
                  </a:cubicBezTo>
                  <a:cubicBezTo>
                    <a:pt x="54" y="48"/>
                    <a:pt x="48" y="55"/>
                    <a:pt x="40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/>
            </a:p>
          </p:txBody>
        </p:sp>
        <p:sp>
          <p:nvSpPr>
            <p:cNvPr id="28" name="Freeform 45">
              <a:extLst>
                <a:ext uri="{FF2B5EF4-FFF2-40B4-BE49-F238E27FC236}">
                  <a16:creationId xmlns:a16="http://schemas.microsoft.com/office/drawing/2014/main" id="{C33AAD2B-F529-4E7D-A722-27915C83A5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8525" y="1782763"/>
              <a:ext cx="222250" cy="309563"/>
            </a:xfrm>
            <a:custGeom>
              <a:avLst/>
              <a:gdLst>
                <a:gd name="T0" fmla="*/ 521 w 577"/>
                <a:gd name="T1" fmla="*/ 783 h 809"/>
                <a:gd name="T2" fmla="*/ 508 w 577"/>
                <a:gd name="T3" fmla="*/ 499 h 809"/>
                <a:gd name="T4" fmla="*/ 496 w 577"/>
                <a:gd name="T5" fmla="*/ 783 h 809"/>
                <a:gd name="T6" fmla="*/ 410 w 577"/>
                <a:gd name="T7" fmla="*/ 740 h 809"/>
                <a:gd name="T8" fmla="*/ 449 w 577"/>
                <a:gd name="T9" fmla="*/ 570 h 809"/>
                <a:gd name="T10" fmla="*/ 430 w 577"/>
                <a:gd name="T11" fmla="*/ 587 h 809"/>
                <a:gd name="T12" fmla="*/ 367 w 577"/>
                <a:gd name="T13" fmla="*/ 724 h 809"/>
                <a:gd name="T14" fmla="*/ 300 w 577"/>
                <a:gd name="T15" fmla="*/ 711 h 809"/>
                <a:gd name="T16" fmla="*/ 367 w 577"/>
                <a:gd name="T17" fmla="*/ 749 h 809"/>
                <a:gd name="T18" fmla="*/ 395 w 577"/>
                <a:gd name="T19" fmla="*/ 783 h 809"/>
                <a:gd name="T20" fmla="*/ 234 w 577"/>
                <a:gd name="T21" fmla="*/ 725 h 809"/>
                <a:gd name="T22" fmla="*/ 285 w 577"/>
                <a:gd name="T23" fmla="*/ 702 h 809"/>
                <a:gd name="T24" fmla="*/ 435 w 577"/>
                <a:gd name="T25" fmla="*/ 547 h 809"/>
                <a:gd name="T26" fmla="*/ 442 w 577"/>
                <a:gd name="T27" fmla="*/ 473 h 809"/>
                <a:gd name="T28" fmla="*/ 368 w 577"/>
                <a:gd name="T29" fmla="*/ 460 h 809"/>
                <a:gd name="T30" fmla="*/ 285 w 577"/>
                <a:gd name="T31" fmla="*/ 285 h 809"/>
                <a:gd name="T32" fmla="*/ 374 w 577"/>
                <a:gd name="T33" fmla="*/ 162 h 809"/>
                <a:gd name="T34" fmla="*/ 405 w 577"/>
                <a:gd name="T35" fmla="*/ 12 h 809"/>
                <a:gd name="T36" fmla="*/ 390 w 577"/>
                <a:gd name="T37" fmla="*/ 0 h 809"/>
                <a:gd name="T38" fmla="*/ 107 w 577"/>
                <a:gd name="T39" fmla="*/ 287 h 809"/>
                <a:gd name="T40" fmla="*/ 3 w 577"/>
                <a:gd name="T41" fmla="*/ 427 h 809"/>
                <a:gd name="T42" fmla="*/ 49 w 577"/>
                <a:gd name="T43" fmla="*/ 489 h 809"/>
                <a:gd name="T44" fmla="*/ 31 w 577"/>
                <a:gd name="T45" fmla="*/ 527 h 809"/>
                <a:gd name="T46" fmla="*/ 41 w 577"/>
                <a:gd name="T47" fmla="*/ 599 h 809"/>
                <a:gd name="T48" fmla="*/ 75 w 577"/>
                <a:gd name="T49" fmla="*/ 629 h 809"/>
                <a:gd name="T50" fmla="*/ 117 w 577"/>
                <a:gd name="T51" fmla="*/ 745 h 809"/>
                <a:gd name="T52" fmla="*/ 214 w 577"/>
                <a:gd name="T53" fmla="*/ 742 h 809"/>
                <a:gd name="T54" fmla="*/ 177 w 577"/>
                <a:gd name="T55" fmla="*/ 783 h 809"/>
                <a:gd name="T56" fmla="*/ 177 w 577"/>
                <a:gd name="T57" fmla="*/ 809 h 809"/>
                <a:gd name="T58" fmla="*/ 577 w 577"/>
                <a:gd name="T59" fmla="*/ 796 h 809"/>
                <a:gd name="T60" fmla="*/ 170 w 577"/>
                <a:gd name="T61" fmla="*/ 715 h 809"/>
                <a:gd name="T62" fmla="*/ 163 w 577"/>
                <a:gd name="T63" fmla="*/ 717 h 809"/>
                <a:gd name="T64" fmla="*/ 100 w 577"/>
                <a:gd name="T65" fmla="*/ 703 h 809"/>
                <a:gd name="T66" fmla="*/ 98 w 577"/>
                <a:gd name="T67" fmla="*/ 617 h 809"/>
                <a:gd name="T68" fmla="*/ 76 w 577"/>
                <a:gd name="T69" fmla="*/ 598 h 809"/>
                <a:gd name="T70" fmla="*/ 72 w 577"/>
                <a:gd name="T71" fmla="*/ 576 h 809"/>
                <a:gd name="T72" fmla="*/ 105 w 577"/>
                <a:gd name="T73" fmla="*/ 587 h 809"/>
                <a:gd name="T74" fmla="*/ 109 w 577"/>
                <a:gd name="T75" fmla="*/ 562 h 809"/>
                <a:gd name="T76" fmla="*/ 56 w 577"/>
                <a:gd name="T77" fmla="*/ 529 h 809"/>
                <a:gd name="T78" fmla="*/ 68 w 577"/>
                <a:gd name="T79" fmla="*/ 470 h 809"/>
                <a:gd name="T80" fmla="*/ 27 w 577"/>
                <a:gd name="T81" fmla="*/ 436 h 809"/>
                <a:gd name="T82" fmla="*/ 132 w 577"/>
                <a:gd name="T83" fmla="*/ 287 h 809"/>
                <a:gd name="T84" fmla="*/ 380 w 577"/>
                <a:gd name="T85" fmla="*/ 25 h 809"/>
                <a:gd name="T86" fmla="*/ 356 w 577"/>
                <a:gd name="T87" fmla="*/ 144 h 809"/>
                <a:gd name="T88" fmla="*/ 260 w 577"/>
                <a:gd name="T89" fmla="*/ 285 h 809"/>
                <a:gd name="T90" fmla="*/ 368 w 577"/>
                <a:gd name="T91" fmla="*/ 485 h 809"/>
                <a:gd name="T92" fmla="*/ 416 w 577"/>
                <a:gd name="T93" fmla="*/ 528 h 809"/>
                <a:gd name="T94" fmla="*/ 260 w 577"/>
                <a:gd name="T95" fmla="*/ 692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7" h="809">
                  <a:moveTo>
                    <a:pt x="564" y="783"/>
                  </a:moveTo>
                  <a:cubicBezTo>
                    <a:pt x="521" y="783"/>
                    <a:pt x="521" y="783"/>
                    <a:pt x="521" y="783"/>
                  </a:cubicBezTo>
                  <a:cubicBezTo>
                    <a:pt x="521" y="512"/>
                    <a:pt x="521" y="512"/>
                    <a:pt x="521" y="512"/>
                  </a:cubicBezTo>
                  <a:cubicBezTo>
                    <a:pt x="521" y="505"/>
                    <a:pt x="515" y="499"/>
                    <a:pt x="508" y="499"/>
                  </a:cubicBezTo>
                  <a:cubicBezTo>
                    <a:pt x="501" y="499"/>
                    <a:pt x="496" y="505"/>
                    <a:pt x="496" y="512"/>
                  </a:cubicBezTo>
                  <a:cubicBezTo>
                    <a:pt x="496" y="783"/>
                    <a:pt x="496" y="783"/>
                    <a:pt x="496" y="783"/>
                  </a:cubicBezTo>
                  <a:cubicBezTo>
                    <a:pt x="421" y="783"/>
                    <a:pt x="421" y="783"/>
                    <a:pt x="421" y="783"/>
                  </a:cubicBezTo>
                  <a:cubicBezTo>
                    <a:pt x="419" y="765"/>
                    <a:pt x="414" y="750"/>
                    <a:pt x="410" y="740"/>
                  </a:cubicBezTo>
                  <a:cubicBezTo>
                    <a:pt x="448" y="723"/>
                    <a:pt x="475" y="685"/>
                    <a:pt x="475" y="640"/>
                  </a:cubicBezTo>
                  <a:cubicBezTo>
                    <a:pt x="475" y="615"/>
                    <a:pt x="466" y="590"/>
                    <a:pt x="449" y="570"/>
                  </a:cubicBezTo>
                  <a:cubicBezTo>
                    <a:pt x="445" y="565"/>
                    <a:pt x="437" y="564"/>
                    <a:pt x="431" y="569"/>
                  </a:cubicBezTo>
                  <a:cubicBezTo>
                    <a:pt x="426" y="573"/>
                    <a:pt x="425" y="581"/>
                    <a:pt x="430" y="587"/>
                  </a:cubicBezTo>
                  <a:cubicBezTo>
                    <a:pt x="443" y="602"/>
                    <a:pt x="450" y="621"/>
                    <a:pt x="450" y="640"/>
                  </a:cubicBezTo>
                  <a:cubicBezTo>
                    <a:pt x="450" y="686"/>
                    <a:pt x="412" y="724"/>
                    <a:pt x="367" y="724"/>
                  </a:cubicBezTo>
                  <a:cubicBezTo>
                    <a:pt x="349" y="724"/>
                    <a:pt x="332" y="718"/>
                    <a:pt x="318" y="708"/>
                  </a:cubicBezTo>
                  <a:cubicBezTo>
                    <a:pt x="312" y="704"/>
                    <a:pt x="304" y="705"/>
                    <a:pt x="300" y="711"/>
                  </a:cubicBezTo>
                  <a:cubicBezTo>
                    <a:pt x="296" y="716"/>
                    <a:pt x="297" y="724"/>
                    <a:pt x="303" y="728"/>
                  </a:cubicBezTo>
                  <a:cubicBezTo>
                    <a:pt x="322" y="742"/>
                    <a:pt x="344" y="749"/>
                    <a:pt x="367" y="749"/>
                  </a:cubicBezTo>
                  <a:cubicBezTo>
                    <a:pt x="373" y="749"/>
                    <a:pt x="379" y="748"/>
                    <a:pt x="385" y="747"/>
                  </a:cubicBezTo>
                  <a:cubicBezTo>
                    <a:pt x="389" y="755"/>
                    <a:pt x="393" y="767"/>
                    <a:pt x="395" y="783"/>
                  </a:cubicBezTo>
                  <a:cubicBezTo>
                    <a:pt x="263" y="783"/>
                    <a:pt x="263" y="783"/>
                    <a:pt x="263" y="783"/>
                  </a:cubicBezTo>
                  <a:cubicBezTo>
                    <a:pt x="257" y="755"/>
                    <a:pt x="247" y="736"/>
                    <a:pt x="234" y="725"/>
                  </a:cubicBezTo>
                  <a:cubicBezTo>
                    <a:pt x="276" y="714"/>
                    <a:pt x="276" y="714"/>
                    <a:pt x="276" y="714"/>
                  </a:cubicBezTo>
                  <a:cubicBezTo>
                    <a:pt x="282" y="712"/>
                    <a:pt x="285" y="707"/>
                    <a:pt x="285" y="702"/>
                  </a:cubicBezTo>
                  <a:cubicBezTo>
                    <a:pt x="285" y="656"/>
                    <a:pt x="311" y="614"/>
                    <a:pt x="351" y="592"/>
                  </a:cubicBezTo>
                  <a:cubicBezTo>
                    <a:pt x="435" y="547"/>
                    <a:pt x="435" y="547"/>
                    <a:pt x="435" y="547"/>
                  </a:cubicBezTo>
                  <a:cubicBezTo>
                    <a:pt x="439" y="545"/>
                    <a:pt x="442" y="541"/>
                    <a:pt x="442" y="536"/>
                  </a:cubicBezTo>
                  <a:cubicBezTo>
                    <a:pt x="442" y="473"/>
                    <a:pt x="442" y="473"/>
                    <a:pt x="442" y="473"/>
                  </a:cubicBezTo>
                  <a:cubicBezTo>
                    <a:pt x="442" y="466"/>
                    <a:pt x="436" y="460"/>
                    <a:pt x="429" y="460"/>
                  </a:cubicBezTo>
                  <a:cubicBezTo>
                    <a:pt x="368" y="460"/>
                    <a:pt x="368" y="460"/>
                    <a:pt x="368" y="460"/>
                  </a:cubicBezTo>
                  <a:cubicBezTo>
                    <a:pt x="323" y="460"/>
                    <a:pt x="285" y="423"/>
                    <a:pt x="285" y="377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263"/>
                    <a:pt x="294" y="242"/>
                    <a:pt x="310" y="227"/>
                  </a:cubicBezTo>
                  <a:cubicBezTo>
                    <a:pt x="374" y="162"/>
                    <a:pt x="374" y="162"/>
                    <a:pt x="374" y="162"/>
                  </a:cubicBezTo>
                  <a:cubicBezTo>
                    <a:pt x="394" y="142"/>
                    <a:pt x="405" y="115"/>
                    <a:pt x="405" y="87"/>
                  </a:cubicBezTo>
                  <a:cubicBezTo>
                    <a:pt x="405" y="12"/>
                    <a:pt x="405" y="12"/>
                    <a:pt x="405" y="12"/>
                  </a:cubicBezTo>
                  <a:cubicBezTo>
                    <a:pt x="405" y="5"/>
                    <a:pt x="400" y="0"/>
                    <a:pt x="393" y="0"/>
                  </a:cubicBezTo>
                  <a:cubicBezTo>
                    <a:pt x="392" y="0"/>
                    <a:pt x="391" y="0"/>
                    <a:pt x="390" y="0"/>
                  </a:cubicBezTo>
                  <a:cubicBezTo>
                    <a:pt x="299" y="0"/>
                    <a:pt x="229" y="24"/>
                    <a:pt x="181" y="72"/>
                  </a:cubicBezTo>
                  <a:cubicBezTo>
                    <a:pt x="107" y="145"/>
                    <a:pt x="107" y="252"/>
                    <a:pt x="107" y="287"/>
                  </a:cubicBezTo>
                  <a:cubicBezTo>
                    <a:pt x="107" y="329"/>
                    <a:pt x="70" y="361"/>
                    <a:pt x="40" y="387"/>
                  </a:cubicBezTo>
                  <a:cubicBezTo>
                    <a:pt x="22" y="402"/>
                    <a:pt x="8" y="414"/>
                    <a:pt x="3" y="427"/>
                  </a:cubicBezTo>
                  <a:cubicBezTo>
                    <a:pt x="0" y="436"/>
                    <a:pt x="0" y="445"/>
                    <a:pt x="4" y="453"/>
                  </a:cubicBezTo>
                  <a:cubicBezTo>
                    <a:pt x="12" y="471"/>
                    <a:pt x="35" y="483"/>
                    <a:pt x="49" y="489"/>
                  </a:cubicBezTo>
                  <a:cubicBezTo>
                    <a:pt x="46" y="498"/>
                    <a:pt x="42" y="508"/>
                    <a:pt x="38" y="511"/>
                  </a:cubicBezTo>
                  <a:cubicBezTo>
                    <a:pt x="34" y="515"/>
                    <a:pt x="31" y="521"/>
                    <a:pt x="31" y="527"/>
                  </a:cubicBezTo>
                  <a:cubicBezTo>
                    <a:pt x="30" y="539"/>
                    <a:pt x="41" y="554"/>
                    <a:pt x="50" y="563"/>
                  </a:cubicBezTo>
                  <a:cubicBezTo>
                    <a:pt x="38" y="590"/>
                    <a:pt x="40" y="595"/>
                    <a:pt x="41" y="599"/>
                  </a:cubicBezTo>
                  <a:cubicBezTo>
                    <a:pt x="43" y="604"/>
                    <a:pt x="47" y="608"/>
                    <a:pt x="60" y="618"/>
                  </a:cubicBezTo>
                  <a:cubicBezTo>
                    <a:pt x="64" y="621"/>
                    <a:pt x="71" y="626"/>
                    <a:pt x="75" y="629"/>
                  </a:cubicBezTo>
                  <a:cubicBezTo>
                    <a:pt x="70" y="646"/>
                    <a:pt x="64" y="682"/>
                    <a:pt x="75" y="709"/>
                  </a:cubicBezTo>
                  <a:cubicBezTo>
                    <a:pt x="83" y="728"/>
                    <a:pt x="97" y="741"/>
                    <a:pt x="117" y="745"/>
                  </a:cubicBezTo>
                  <a:cubicBezTo>
                    <a:pt x="134" y="749"/>
                    <a:pt x="152" y="745"/>
                    <a:pt x="168" y="742"/>
                  </a:cubicBezTo>
                  <a:cubicBezTo>
                    <a:pt x="187" y="738"/>
                    <a:pt x="203" y="734"/>
                    <a:pt x="214" y="742"/>
                  </a:cubicBezTo>
                  <a:cubicBezTo>
                    <a:pt x="224" y="748"/>
                    <a:pt x="232" y="762"/>
                    <a:pt x="237" y="783"/>
                  </a:cubicBezTo>
                  <a:cubicBezTo>
                    <a:pt x="177" y="783"/>
                    <a:pt x="177" y="783"/>
                    <a:pt x="177" y="783"/>
                  </a:cubicBezTo>
                  <a:cubicBezTo>
                    <a:pt x="170" y="783"/>
                    <a:pt x="164" y="789"/>
                    <a:pt x="164" y="796"/>
                  </a:cubicBezTo>
                  <a:cubicBezTo>
                    <a:pt x="164" y="803"/>
                    <a:pt x="170" y="809"/>
                    <a:pt x="177" y="809"/>
                  </a:cubicBezTo>
                  <a:cubicBezTo>
                    <a:pt x="564" y="809"/>
                    <a:pt x="564" y="809"/>
                    <a:pt x="564" y="809"/>
                  </a:cubicBezTo>
                  <a:cubicBezTo>
                    <a:pt x="571" y="809"/>
                    <a:pt x="577" y="803"/>
                    <a:pt x="577" y="796"/>
                  </a:cubicBezTo>
                  <a:cubicBezTo>
                    <a:pt x="577" y="789"/>
                    <a:pt x="571" y="783"/>
                    <a:pt x="564" y="783"/>
                  </a:cubicBezTo>
                  <a:close/>
                  <a:moveTo>
                    <a:pt x="170" y="715"/>
                  </a:moveTo>
                  <a:cubicBezTo>
                    <a:pt x="170" y="715"/>
                    <a:pt x="170" y="715"/>
                    <a:pt x="169" y="716"/>
                  </a:cubicBezTo>
                  <a:cubicBezTo>
                    <a:pt x="167" y="716"/>
                    <a:pt x="165" y="717"/>
                    <a:pt x="163" y="717"/>
                  </a:cubicBezTo>
                  <a:cubicBezTo>
                    <a:pt x="148" y="720"/>
                    <a:pt x="134" y="723"/>
                    <a:pt x="123" y="721"/>
                  </a:cubicBezTo>
                  <a:cubicBezTo>
                    <a:pt x="112" y="718"/>
                    <a:pt x="105" y="712"/>
                    <a:pt x="100" y="703"/>
                  </a:cubicBezTo>
                  <a:cubicBezTo>
                    <a:pt x="88" y="680"/>
                    <a:pt x="97" y="641"/>
                    <a:pt x="99" y="634"/>
                  </a:cubicBezTo>
                  <a:cubicBezTo>
                    <a:pt x="101" y="631"/>
                    <a:pt x="103" y="625"/>
                    <a:pt x="98" y="617"/>
                  </a:cubicBezTo>
                  <a:cubicBezTo>
                    <a:pt x="96" y="615"/>
                    <a:pt x="94" y="613"/>
                    <a:pt x="91" y="610"/>
                  </a:cubicBezTo>
                  <a:cubicBezTo>
                    <a:pt x="87" y="606"/>
                    <a:pt x="81" y="602"/>
                    <a:pt x="76" y="598"/>
                  </a:cubicBezTo>
                  <a:cubicBezTo>
                    <a:pt x="73" y="595"/>
                    <a:pt x="69" y="593"/>
                    <a:pt x="66" y="590"/>
                  </a:cubicBezTo>
                  <a:cubicBezTo>
                    <a:pt x="68" y="587"/>
                    <a:pt x="70" y="582"/>
                    <a:pt x="72" y="576"/>
                  </a:cubicBezTo>
                  <a:cubicBezTo>
                    <a:pt x="101" y="586"/>
                    <a:pt x="101" y="586"/>
                    <a:pt x="101" y="586"/>
                  </a:cubicBezTo>
                  <a:cubicBezTo>
                    <a:pt x="102" y="587"/>
                    <a:pt x="104" y="587"/>
                    <a:pt x="105" y="587"/>
                  </a:cubicBezTo>
                  <a:cubicBezTo>
                    <a:pt x="110" y="587"/>
                    <a:pt x="115" y="584"/>
                    <a:pt x="117" y="579"/>
                  </a:cubicBezTo>
                  <a:cubicBezTo>
                    <a:pt x="119" y="572"/>
                    <a:pt x="116" y="565"/>
                    <a:pt x="109" y="562"/>
                  </a:cubicBezTo>
                  <a:cubicBezTo>
                    <a:pt x="72" y="549"/>
                    <a:pt x="72" y="549"/>
                    <a:pt x="72" y="549"/>
                  </a:cubicBezTo>
                  <a:cubicBezTo>
                    <a:pt x="65" y="542"/>
                    <a:pt x="58" y="534"/>
                    <a:pt x="56" y="529"/>
                  </a:cubicBezTo>
                  <a:cubicBezTo>
                    <a:pt x="70" y="516"/>
                    <a:pt x="75" y="490"/>
                    <a:pt x="76" y="484"/>
                  </a:cubicBezTo>
                  <a:cubicBezTo>
                    <a:pt x="77" y="478"/>
                    <a:pt x="74" y="472"/>
                    <a:pt x="68" y="470"/>
                  </a:cubicBezTo>
                  <a:cubicBezTo>
                    <a:pt x="57" y="466"/>
                    <a:pt x="32" y="454"/>
                    <a:pt x="27" y="442"/>
                  </a:cubicBezTo>
                  <a:cubicBezTo>
                    <a:pt x="26" y="440"/>
                    <a:pt x="26" y="438"/>
                    <a:pt x="27" y="436"/>
                  </a:cubicBezTo>
                  <a:cubicBezTo>
                    <a:pt x="29" y="429"/>
                    <a:pt x="43" y="417"/>
                    <a:pt x="57" y="406"/>
                  </a:cubicBezTo>
                  <a:cubicBezTo>
                    <a:pt x="89" y="378"/>
                    <a:pt x="132" y="340"/>
                    <a:pt x="132" y="287"/>
                  </a:cubicBezTo>
                  <a:cubicBezTo>
                    <a:pt x="132" y="255"/>
                    <a:pt x="132" y="156"/>
                    <a:pt x="199" y="90"/>
                  </a:cubicBezTo>
                  <a:cubicBezTo>
                    <a:pt x="241" y="48"/>
                    <a:pt x="301" y="27"/>
                    <a:pt x="380" y="25"/>
                  </a:cubicBezTo>
                  <a:cubicBezTo>
                    <a:pt x="380" y="87"/>
                    <a:pt x="380" y="87"/>
                    <a:pt x="380" y="87"/>
                  </a:cubicBezTo>
                  <a:cubicBezTo>
                    <a:pt x="380" y="109"/>
                    <a:pt x="372" y="129"/>
                    <a:pt x="356" y="144"/>
                  </a:cubicBezTo>
                  <a:cubicBezTo>
                    <a:pt x="292" y="209"/>
                    <a:pt x="292" y="209"/>
                    <a:pt x="292" y="209"/>
                  </a:cubicBezTo>
                  <a:cubicBezTo>
                    <a:pt x="271" y="229"/>
                    <a:pt x="260" y="256"/>
                    <a:pt x="260" y="285"/>
                  </a:cubicBezTo>
                  <a:cubicBezTo>
                    <a:pt x="260" y="377"/>
                    <a:pt x="260" y="377"/>
                    <a:pt x="260" y="377"/>
                  </a:cubicBezTo>
                  <a:cubicBezTo>
                    <a:pt x="260" y="437"/>
                    <a:pt x="309" y="485"/>
                    <a:pt x="368" y="485"/>
                  </a:cubicBezTo>
                  <a:cubicBezTo>
                    <a:pt x="416" y="485"/>
                    <a:pt x="416" y="485"/>
                    <a:pt x="416" y="485"/>
                  </a:cubicBezTo>
                  <a:cubicBezTo>
                    <a:pt x="416" y="528"/>
                    <a:pt x="416" y="528"/>
                    <a:pt x="416" y="528"/>
                  </a:cubicBezTo>
                  <a:cubicBezTo>
                    <a:pt x="339" y="570"/>
                    <a:pt x="339" y="570"/>
                    <a:pt x="339" y="570"/>
                  </a:cubicBezTo>
                  <a:cubicBezTo>
                    <a:pt x="293" y="594"/>
                    <a:pt x="264" y="640"/>
                    <a:pt x="260" y="692"/>
                  </a:cubicBezTo>
                  <a:lnTo>
                    <a:pt x="170" y="7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/>
            </a:p>
          </p:txBody>
        </p:sp>
      </p:grpSp>
      <p:sp>
        <p:nvSpPr>
          <p:cNvPr id="29" name="Marcador de contenido 1">
            <a:extLst>
              <a:ext uri="{FF2B5EF4-FFF2-40B4-BE49-F238E27FC236}">
                <a16:creationId xmlns:a16="http://schemas.microsoft.com/office/drawing/2014/main" id="{2666E373-91E0-4928-8345-3EAAC7FEC288}"/>
              </a:ext>
            </a:extLst>
          </p:cNvPr>
          <p:cNvSpPr txBox="1">
            <a:spLocks/>
          </p:cNvSpPr>
          <p:nvPr/>
        </p:nvSpPr>
        <p:spPr>
          <a:xfrm>
            <a:off x="631478" y="1744621"/>
            <a:ext cx="543344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just">
              <a:defRPr sz="1400"/>
            </a:lvl1pPr>
            <a:lvl2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  <a:defRPr sz="1400"/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es-ES" sz="1800" dirty="0">
                <a:latin typeface="Heebo" pitchFamily="2" charset="-79"/>
                <a:cs typeface="Heebo" pitchFamily="2" charset="-79"/>
              </a:rPr>
              <a:t>La ETDE2025 se estructura en tres dimensiones que representan los elementos sobre los que el Gobierno Vasco va a poner su foco y sus prioridades durante el periodo de vigencia de la Estrategia.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4606B36B-CB97-48CA-A9B1-A521659EDA73}"/>
              </a:ext>
            </a:extLst>
          </p:cNvPr>
          <p:cNvSpPr/>
          <p:nvPr/>
        </p:nvSpPr>
        <p:spPr>
          <a:xfrm>
            <a:off x="7769950" y="3209444"/>
            <a:ext cx="2160000" cy="2160000"/>
          </a:xfrm>
          <a:prstGeom prst="ellipse">
            <a:avLst/>
          </a:prstGeom>
          <a:noFill/>
          <a:ln w="12700">
            <a:solidFill>
              <a:srgbClr val="E32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124F08B0-CAD4-4EC1-A218-619EA00C37CE}"/>
              </a:ext>
            </a:extLst>
          </p:cNvPr>
          <p:cNvSpPr/>
          <p:nvPr/>
        </p:nvSpPr>
        <p:spPr>
          <a:xfrm>
            <a:off x="4756927" y="3209444"/>
            <a:ext cx="2160000" cy="2160000"/>
          </a:xfrm>
          <a:prstGeom prst="ellipse">
            <a:avLst/>
          </a:prstGeom>
          <a:noFill/>
          <a:ln w="12700">
            <a:solidFill>
              <a:srgbClr val="E32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C20BEAB7-55B9-47AF-BDF4-1E14911C7605}"/>
              </a:ext>
            </a:extLst>
          </p:cNvPr>
          <p:cNvSpPr/>
          <p:nvPr/>
        </p:nvSpPr>
        <p:spPr>
          <a:xfrm>
            <a:off x="1736409" y="3209444"/>
            <a:ext cx="2160000" cy="2160000"/>
          </a:xfrm>
          <a:prstGeom prst="ellipse">
            <a:avLst/>
          </a:prstGeom>
          <a:noFill/>
          <a:ln w="12700">
            <a:solidFill>
              <a:srgbClr val="E32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947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n Ecoener somos conservadores del legado más valioso que tenemos">
            <a:extLst>
              <a:ext uri="{FF2B5EF4-FFF2-40B4-BE49-F238E27FC236}">
                <a16:creationId xmlns:a16="http://schemas.microsoft.com/office/drawing/2014/main" id="{BE4A029F-6617-4EE9-B414-1092AB4EFA6D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4D391827-5676-46E8-9B68-C5B8D65DC8B0}"/>
              </a:ext>
            </a:extLst>
          </p:cNvPr>
          <p:cNvSpPr txBox="1"/>
          <p:nvPr/>
        </p:nvSpPr>
        <p:spPr>
          <a:xfrm>
            <a:off x="603031" y="978164"/>
            <a:ext cx="862586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CASO DE ÉXITO: EUSKADI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D09D957-1660-46A0-AB3A-72AF5AE38EB0}"/>
              </a:ext>
            </a:extLst>
          </p:cNvPr>
          <p:cNvSpPr/>
          <p:nvPr/>
        </p:nvSpPr>
        <p:spPr>
          <a:xfrm>
            <a:off x="4843335" y="1837531"/>
            <a:ext cx="1333080" cy="445871"/>
          </a:xfrm>
          <a:prstGeom prst="rect">
            <a:avLst/>
          </a:prstGeom>
          <a:solidFill>
            <a:srgbClr val="E3231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55EB6C5-7671-4DF1-8655-1A849960E377}"/>
              </a:ext>
            </a:extLst>
          </p:cNvPr>
          <p:cNvSpPr/>
          <p:nvPr/>
        </p:nvSpPr>
        <p:spPr>
          <a:xfrm>
            <a:off x="8508636" y="1837531"/>
            <a:ext cx="1760694" cy="4523783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8FB9B89-60C8-4C3F-8ACC-5307707498A5}"/>
              </a:ext>
            </a:extLst>
          </p:cNvPr>
          <p:cNvSpPr/>
          <p:nvPr/>
        </p:nvSpPr>
        <p:spPr>
          <a:xfrm>
            <a:off x="1572067" y="1842984"/>
            <a:ext cx="2887588" cy="1934804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3067C38-66AE-4704-800C-C7C2E172955C}"/>
              </a:ext>
            </a:extLst>
          </p:cNvPr>
          <p:cNvSpPr/>
          <p:nvPr/>
        </p:nvSpPr>
        <p:spPr>
          <a:xfrm>
            <a:off x="1572067" y="3834175"/>
            <a:ext cx="2887588" cy="252713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61A4738-B69C-407B-9C96-4FA36224C7AB}"/>
              </a:ext>
            </a:extLst>
          </p:cNvPr>
          <p:cNvSpPr/>
          <p:nvPr/>
        </p:nvSpPr>
        <p:spPr>
          <a:xfrm>
            <a:off x="6222885" y="1837531"/>
            <a:ext cx="2239278" cy="445871"/>
          </a:xfrm>
          <a:prstGeom prst="rect">
            <a:avLst/>
          </a:prstGeom>
          <a:solidFill>
            <a:srgbClr val="00497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2D61CE7-6C4A-4E0B-9995-FF59B38B72EC}"/>
              </a:ext>
            </a:extLst>
          </p:cNvPr>
          <p:cNvSpPr/>
          <p:nvPr/>
        </p:nvSpPr>
        <p:spPr>
          <a:xfrm>
            <a:off x="6225395" y="5190376"/>
            <a:ext cx="2239278" cy="1170938"/>
          </a:xfrm>
          <a:prstGeom prst="rect">
            <a:avLst/>
          </a:prstGeom>
          <a:solidFill>
            <a:srgbClr val="00497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5BC62A8-4D73-491A-A461-87D37875DFCA}"/>
              </a:ext>
            </a:extLst>
          </p:cNvPr>
          <p:cNvSpPr/>
          <p:nvPr/>
        </p:nvSpPr>
        <p:spPr>
          <a:xfrm>
            <a:off x="6225395" y="4232255"/>
            <a:ext cx="2239278" cy="909195"/>
          </a:xfrm>
          <a:prstGeom prst="rect">
            <a:avLst/>
          </a:prstGeom>
          <a:solidFill>
            <a:srgbClr val="00497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F17D928-D021-4C96-BA31-EE873ACCEE64}"/>
              </a:ext>
            </a:extLst>
          </p:cNvPr>
          <p:cNvSpPr/>
          <p:nvPr/>
        </p:nvSpPr>
        <p:spPr>
          <a:xfrm>
            <a:off x="6225395" y="3284369"/>
            <a:ext cx="2239278" cy="898961"/>
          </a:xfrm>
          <a:prstGeom prst="rect">
            <a:avLst/>
          </a:prstGeom>
          <a:solidFill>
            <a:srgbClr val="00497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54B9252-7EBB-48CA-B518-598154B5D4B0}"/>
              </a:ext>
            </a:extLst>
          </p:cNvPr>
          <p:cNvSpPr/>
          <p:nvPr/>
        </p:nvSpPr>
        <p:spPr>
          <a:xfrm>
            <a:off x="6225395" y="2332327"/>
            <a:ext cx="2239278" cy="903117"/>
          </a:xfrm>
          <a:prstGeom prst="rect">
            <a:avLst/>
          </a:prstGeom>
          <a:solidFill>
            <a:srgbClr val="00497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DC987FD-C422-4AF2-8039-25646C9428CB}"/>
              </a:ext>
            </a:extLst>
          </p:cNvPr>
          <p:cNvSpPr/>
          <p:nvPr/>
        </p:nvSpPr>
        <p:spPr>
          <a:xfrm>
            <a:off x="4506125" y="1842984"/>
            <a:ext cx="290740" cy="4518330"/>
          </a:xfrm>
          <a:prstGeom prst="rect">
            <a:avLst/>
          </a:prstGeom>
          <a:solidFill>
            <a:srgbClr val="00964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E66EA7D-7668-4D4E-A827-5DA208D9E8AC}"/>
              </a:ext>
            </a:extLst>
          </p:cNvPr>
          <p:cNvSpPr/>
          <p:nvPr/>
        </p:nvSpPr>
        <p:spPr>
          <a:xfrm>
            <a:off x="4843335" y="5190376"/>
            <a:ext cx="1333080" cy="1170938"/>
          </a:xfrm>
          <a:prstGeom prst="rect">
            <a:avLst/>
          </a:prstGeom>
          <a:solidFill>
            <a:srgbClr val="E3231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3D5F12C-412E-43DF-AF36-65E222BB80BF}"/>
              </a:ext>
            </a:extLst>
          </p:cNvPr>
          <p:cNvSpPr/>
          <p:nvPr/>
        </p:nvSpPr>
        <p:spPr>
          <a:xfrm>
            <a:off x="4843335" y="4232255"/>
            <a:ext cx="1333080" cy="909195"/>
          </a:xfrm>
          <a:prstGeom prst="rect">
            <a:avLst/>
          </a:prstGeom>
          <a:solidFill>
            <a:srgbClr val="E3231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06A6BD6-4D58-452C-9DFD-7FAB8DE7C324}"/>
              </a:ext>
            </a:extLst>
          </p:cNvPr>
          <p:cNvSpPr/>
          <p:nvPr/>
        </p:nvSpPr>
        <p:spPr>
          <a:xfrm>
            <a:off x="4843335" y="3284369"/>
            <a:ext cx="1333080" cy="898961"/>
          </a:xfrm>
          <a:prstGeom prst="rect">
            <a:avLst/>
          </a:prstGeom>
          <a:solidFill>
            <a:srgbClr val="E3231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2167996-A586-427E-B0C5-DAA80CA2285E}"/>
              </a:ext>
            </a:extLst>
          </p:cNvPr>
          <p:cNvSpPr/>
          <p:nvPr/>
        </p:nvSpPr>
        <p:spPr>
          <a:xfrm>
            <a:off x="4843335" y="2332327"/>
            <a:ext cx="1333080" cy="903117"/>
          </a:xfrm>
          <a:prstGeom prst="rect">
            <a:avLst/>
          </a:prstGeom>
          <a:solidFill>
            <a:srgbClr val="E3231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790F66FC-270C-4136-94AA-269ABE8C7365}"/>
              </a:ext>
            </a:extLst>
          </p:cNvPr>
          <p:cNvSpPr>
            <a:spLocks noChangeAspect="1"/>
          </p:cNvSpPr>
          <p:nvPr/>
        </p:nvSpPr>
        <p:spPr>
          <a:xfrm>
            <a:off x="3129813" y="4249750"/>
            <a:ext cx="1217303" cy="276999"/>
          </a:xfrm>
          <a:prstGeom prst="roundRect">
            <a:avLst>
              <a:gd name="adj" fmla="val 0"/>
            </a:avLst>
          </a:prstGeom>
        </p:spPr>
        <p:txBody>
          <a:bodyPr wrap="square">
            <a:spAutoFit/>
          </a:bodyPr>
          <a:lstStyle/>
          <a:p>
            <a:r>
              <a:rPr lang="es-ES" sz="1200" b="1" cap="all" dirty="0">
                <a:solidFill>
                  <a:srgbClr val="00497E"/>
                </a:solidFill>
              </a:rPr>
              <a:t>HABILITADORES 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314B79A-87F8-41FE-A36C-F2E2C542CA36}"/>
              </a:ext>
            </a:extLst>
          </p:cNvPr>
          <p:cNvSpPr>
            <a:spLocks noChangeAspect="1"/>
          </p:cNvSpPr>
          <p:nvPr/>
        </p:nvSpPr>
        <p:spPr>
          <a:xfrm>
            <a:off x="9204941" y="3237423"/>
            <a:ext cx="1001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200" b="1" cap="all" dirty="0">
                <a:solidFill>
                  <a:srgbClr val="00497E"/>
                </a:solidFill>
              </a:rPr>
              <a:t>Ámbitos de Aplicación</a:t>
            </a:r>
          </a:p>
        </p:txBody>
      </p:sp>
      <p:grpSp>
        <p:nvGrpSpPr>
          <p:cNvPr id="25" name="Group 10">
            <a:extLst>
              <a:ext uri="{FF2B5EF4-FFF2-40B4-BE49-F238E27FC236}">
                <a16:creationId xmlns:a16="http://schemas.microsoft.com/office/drawing/2014/main" id="{11028E35-536F-4B3D-9192-8A6397BAD0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08483" y="2363185"/>
            <a:ext cx="605491" cy="605490"/>
            <a:chOff x="2220" y="1122"/>
            <a:chExt cx="315" cy="315"/>
          </a:xfrm>
          <a:solidFill>
            <a:srgbClr val="00497E"/>
          </a:solidFill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132B44A3-7543-45F4-BC5E-F1C8BD334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198"/>
              <a:ext cx="13" cy="9"/>
            </a:xfrm>
            <a:custGeom>
              <a:avLst/>
              <a:gdLst>
                <a:gd name="T0" fmla="*/ 26 w 77"/>
                <a:gd name="T1" fmla="*/ 52 h 52"/>
                <a:gd name="T2" fmla="*/ 30 w 77"/>
                <a:gd name="T3" fmla="*/ 52 h 52"/>
                <a:gd name="T4" fmla="*/ 54 w 77"/>
                <a:gd name="T5" fmla="*/ 49 h 52"/>
                <a:gd name="T6" fmla="*/ 76 w 77"/>
                <a:gd name="T7" fmla="*/ 22 h 52"/>
                <a:gd name="T8" fmla="*/ 50 w 77"/>
                <a:gd name="T9" fmla="*/ 1 h 52"/>
                <a:gd name="T10" fmla="*/ 22 w 77"/>
                <a:gd name="T11" fmla="*/ 4 h 52"/>
                <a:gd name="T12" fmla="*/ 2 w 77"/>
                <a:gd name="T13" fmla="*/ 32 h 52"/>
                <a:gd name="T14" fmla="*/ 26 w 77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52">
                  <a:moveTo>
                    <a:pt x="26" y="52"/>
                  </a:moveTo>
                  <a:cubicBezTo>
                    <a:pt x="27" y="52"/>
                    <a:pt x="28" y="52"/>
                    <a:pt x="30" y="52"/>
                  </a:cubicBezTo>
                  <a:cubicBezTo>
                    <a:pt x="38" y="50"/>
                    <a:pt x="46" y="49"/>
                    <a:pt x="54" y="49"/>
                  </a:cubicBezTo>
                  <a:cubicBezTo>
                    <a:pt x="67" y="47"/>
                    <a:pt x="77" y="36"/>
                    <a:pt x="76" y="22"/>
                  </a:cubicBezTo>
                  <a:cubicBezTo>
                    <a:pt x="74" y="9"/>
                    <a:pt x="63" y="0"/>
                    <a:pt x="50" y="1"/>
                  </a:cubicBezTo>
                  <a:cubicBezTo>
                    <a:pt x="40" y="2"/>
                    <a:pt x="31" y="3"/>
                    <a:pt x="22" y="4"/>
                  </a:cubicBezTo>
                  <a:cubicBezTo>
                    <a:pt x="9" y="6"/>
                    <a:pt x="0" y="19"/>
                    <a:pt x="2" y="32"/>
                  </a:cubicBezTo>
                  <a:cubicBezTo>
                    <a:pt x="4" y="43"/>
                    <a:pt x="14" y="52"/>
                    <a:pt x="26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73377FE8-FD46-4FA2-9622-C75C5FEDDD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9" y="1162"/>
              <a:ext cx="251" cy="249"/>
            </a:xfrm>
            <a:custGeom>
              <a:avLst/>
              <a:gdLst>
                <a:gd name="T0" fmla="*/ 740 w 1480"/>
                <a:gd name="T1" fmla="*/ 0 h 1474"/>
                <a:gd name="T2" fmla="*/ 0 w 1480"/>
                <a:gd name="T3" fmla="*/ 737 h 1474"/>
                <a:gd name="T4" fmla="*/ 740 w 1480"/>
                <a:gd name="T5" fmla="*/ 1474 h 1474"/>
                <a:gd name="T6" fmla="*/ 1480 w 1480"/>
                <a:gd name="T7" fmla="*/ 737 h 1474"/>
                <a:gd name="T8" fmla="*/ 740 w 1480"/>
                <a:gd name="T9" fmla="*/ 0 h 1474"/>
                <a:gd name="T10" fmla="*/ 740 w 1480"/>
                <a:gd name="T11" fmla="*/ 1426 h 1474"/>
                <a:gd name="T12" fmla="*/ 48 w 1480"/>
                <a:gd name="T13" fmla="*/ 737 h 1474"/>
                <a:gd name="T14" fmla="*/ 740 w 1480"/>
                <a:gd name="T15" fmla="*/ 48 h 1474"/>
                <a:gd name="T16" fmla="*/ 1432 w 1480"/>
                <a:gd name="T17" fmla="*/ 737 h 1474"/>
                <a:gd name="T18" fmla="*/ 740 w 1480"/>
                <a:gd name="T19" fmla="*/ 1426 h 1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0" h="1474">
                  <a:moveTo>
                    <a:pt x="740" y="0"/>
                  </a:moveTo>
                  <a:cubicBezTo>
                    <a:pt x="332" y="0"/>
                    <a:pt x="0" y="330"/>
                    <a:pt x="0" y="737"/>
                  </a:cubicBezTo>
                  <a:cubicBezTo>
                    <a:pt x="0" y="1144"/>
                    <a:pt x="332" y="1474"/>
                    <a:pt x="740" y="1474"/>
                  </a:cubicBezTo>
                  <a:cubicBezTo>
                    <a:pt x="1148" y="1474"/>
                    <a:pt x="1480" y="1144"/>
                    <a:pt x="1480" y="737"/>
                  </a:cubicBezTo>
                  <a:cubicBezTo>
                    <a:pt x="1480" y="330"/>
                    <a:pt x="1148" y="0"/>
                    <a:pt x="740" y="0"/>
                  </a:cubicBezTo>
                  <a:close/>
                  <a:moveTo>
                    <a:pt x="740" y="1426"/>
                  </a:moveTo>
                  <a:cubicBezTo>
                    <a:pt x="358" y="1426"/>
                    <a:pt x="48" y="1117"/>
                    <a:pt x="48" y="737"/>
                  </a:cubicBezTo>
                  <a:cubicBezTo>
                    <a:pt x="48" y="357"/>
                    <a:pt x="358" y="48"/>
                    <a:pt x="740" y="48"/>
                  </a:cubicBezTo>
                  <a:cubicBezTo>
                    <a:pt x="1122" y="48"/>
                    <a:pt x="1432" y="357"/>
                    <a:pt x="1432" y="737"/>
                  </a:cubicBezTo>
                  <a:cubicBezTo>
                    <a:pt x="1432" y="1117"/>
                    <a:pt x="1122" y="1426"/>
                    <a:pt x="740" y="14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9FD8B2F7-7A45-412E-999D-4F5E19BB48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0" y="1122"/>
              <a:ext cx="315" cy="315"/>
            </a:xfrm>
            <a:custGeom>
              <a:avLst/>
              <a:gdLst>
                <a:gd name="T0" fmla="*/ 1604 w 1865"/>
                <a:gd name="T1" fmla="*/ 346 h 1860"/>
                <a:gd name="T2" fmla="*/ 346 w 1865"/>
                <a:gd name="T3" fmla="*/ 346 h 1860"/>
                <a:gd name="T4" fmla="*/ 346 w 1865"/>
                <a:gd name="T5" fmla="*/ 1598 h 1860"/>
                <a:gd name="T6" fmla="*/ 975 w 1865"/>
                <a:gd name="T7" fmla="*/ 1858 h 1860"/>
                <a:gd name="T8" fmla="*/ 1864 w 1865"/>
                <a:gd name="T9" fmla="*/ 977 h 1860"/>
                <a:gd name="T10" fmla="*/ 1604 w 1865"/>
                <a:gd name="T11" fmla="*/ 346 h 1860"/>
                <a:gd name="T12" fmla="*/ 975 w 1865"/>
                <a:gd name="T13" fmla="*/ 1810 h 1860"/>
                <a:gd name="T14" fmla="*/ 134 w 1865"/>
                <a:gd name="T15" fmla="*/ 972 h 1860"/>
                <a:gd name="T16" fmla="*/ 975 w 1865"/>
                <a:gd name="T17" fmla="*/ 134 h 1860"/>
                <a:gd name="T18" fmla="*/ 1816 w 1865"/>
                <a:gd name="T19" fmla="*/ 972 h 1860"/>
                <a:gd name="T20" fmla="*/ 975 w 1865"/>
                <a:gd name="T21" fmla="*/ 1810 h 1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65" h="1860">
                  <a:moveTo>
                    <a:pt x="1604" y="346"/>
                  </a:moveTo>
                  <a:cubicBezTo>
                    <a:pt x="1256" y="0"/>
                    <a:pt x="694" y="0"/>
                    <a:pt x="346" y="346"/>
                  </a:cubicBezTo>
                  <a:cubicBezTo>
                    <a:pt x="0" y="692"/>
                    <a:pt x="0" y="1252"/>
                    <a:pt x="346" y="1598"/>
                  </a:cubicBezTo>
                  <a:cubicBezTo>
                    <a:pt x="513" y="1765"/>
                    <a:pt x="739" y="1858"/>
                    <a:pt x="975" y="1858"/>
                  </a:cubicBezTo>
                  <a:cubicBezTo>
                    <a:pt x="1464" y="1860"/>
                    <a:pt x="1862" y="1466"/>
                    <a:pt x="1864" y="977"/>
                  </a:cubicBezTo>
                  <a:cubicBezTo>
                    <a:pt x="1865" y="740"/>
                    <a:pt x="1772" y="513"/>
                    <a:pt x="1604" y="346"/>
                  </a:cubicBezTo>
                  <a:close/>
                  <a:moveTo>
                    <a:pt x="975" y="1810"/>
                  </a:moveTo>
                  <a:cubicBezTo>
                    <a:pt x="511" y="1810"/>
                    <a:pt x="134" y="1434"/>
                    <a:pt x="134" y="972"/>
                  </a:cubicBezTo>
                  <a:cubicBezTo>
                    <a:pt x="134" y="510"/>
                    <a:pt x="511" y="134"/>
                    <a:pt x="975" y="134"/>
                  </a:cubicBezTo>
                  <a:cubicBezTo>
                    <a:pt x="1439" y="134"/>
                    <a:pt x="1816" y="510"/>
                    <a:pt x="1816" y="972"/>
                  </a:cubicBezTo>
                  <a:cubicBezTo>
                    <a:pt x="1816" y="1434"/>
                    <a:pt x="1439" y="1810"/>
                    <a:pt x="975" y="18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11BB0B2F-3BD4-4277-AAE5-357DA84C0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5" y="1203"/>
              <a:ext cx="54" cy="76"/>
            </a:xfrm>
            <a:custGeom>
              <a:avLst/>
              <a:gdLst>
                <a:gd name="T0" fmla="*/ 304 w 322"/>
                <a:gd name="T1" fmla="*/ 50 h 451"/>
                <a:gd name="T2" fmla="*/ 318 w 322"/>
                <a:gd name="T3" fmla="*/ 19 h 451"/>
                <a:gd name="T4" fmla="*/ 286 w 322"/>
                <a:gd name="T5" fmla="*/ 5 h 451"/>
                <a:gd name="T6" fmla="*/ 286 w 322"/>
                <a:gd name="T7" fmla="*/ 5 h 451"/>
                <a:gd name="T8" fmla="*/ 0 w 322"/>
                <a:gd name="T9" fmla="*/ 427 h 451"/>
                <a:gd name="T10" fmla="*/ 24 w 322"/>
                <a:gd name="T11" fmla="*/ 451 h 451"/>
                <a:gd name="T12" fmla="*/ 48 w 322"/>
                <a:gd name="T13" fmla="*/ 427 h 451"/>
                <a:gd name="T14" fmla="*/ 304 w 322"/>
                <a:gd name="T15" fmla="*/ 5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2" h="451">
                  <a:moveTo>
                    <a:pt x="304" y="50"/>
                  </a:moveTo>
                  <a:cubicBezTo>
                    <a:pt x="316" y="45"/>
                    <a:pt x="322" y="31"/>
                    <a:pt x="318" y="19"/>
                  </a:cubicBezTo>
                  <a:cubicBezTo>
                    <a:pt x="313" y="6"/>
                    <a:pt x="299" y="0"/>
                    <a:pt x="286" y="5"/>
                  </a:cubicBezTo>
                  <a:cubicBezTo>
                    <a:pt x="286" y="5"/>
                    <a:pt x="286" y="5"/>
                    <a:pt x="286" y="5"/>
                  </a:cubicBezTo>
                  <a:cubicBezTo>
                    <a:pt x="113" y="74"/>
                    <a:pt x="0" y="241"/>
                    <a:pt x="0" y="427"/>
                  </a:cubicBezTo>
                  <a:cubicBezTo>
                    <a:pt x="0" y="441"/>
                    <a:pt x="11" y="451"/>
                    <a:pt x="24" y="451"/>
                  </a:cubicBezTo>
                  <a:cubicBezTo>
                    <a:pt x="37" y="451"/>
                    <a:pt x="48" y="441"/>
                    <a:pt x="48" y="427"/>
                  </a:cubicBezTo>
                  <a:cubicBezTo>
                    <a:pt x="48" y="261"/>
                    <a:pt x="149" y="111"/>
                    <a:pt x="304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BACE530-594F-4D88-8191-4BFAC8CC8B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4" y="1207"/>
              <a:ext cx="161" cy="159"/>
            </a:xfrm>
            <a:custGeom>
              <a:avLst/>
              <a:gdLst>
                <a:gd name="T0" fmla="*/ 928 w 952"/>
                <a:gd name="T1" fmla="*/ 452 h 944"/>
                <a:gd name="T2" fmla="*/ 822 w 952"/>
                <a:gd name="T3" fmla="*/ 452 h 944"/>
                <a:gd name="T4" fmla="*/ 496 w 952"/>
                <a:gd name="T5" fmla="*/ 128 h 944"/>
                <a:gd name="T6" fmla="*/ 496 w 952"/>
                <a:gd name="T7" fmla="*/ 24 h 944"/>
                <a:gd name="T8" fmla="*/ 472 w 952"/>
                <a:gd name="T9" fmla="*/ 0 h 944"/>
                <a:gd name="T10" fmla="*/ 448 w 952"/>
                <a:gd name="T11" fmla="*/ 24 h 944"/>
                <a:gd name="T12" fmla="*/ 448 w 952"/>
                <a:gd name="T13" fmla="*/ 128 h 944"/>
                <a:gd name="T14" fmla="*/ 131 w 952"/>
                <a:gd name="T15" fmla="*/ 452 h 944"/>
                <a:gd name="T16" fmla="*/ 24 w 952"/>
                <a:gd name="T17" fmla="*/ 452 h 944"/>
                <a:gd name="T18" fmla="*/ 0 w 952"/>
                <a:gd name="T19" fmla="*/ 476 h 944"/>
                <a:gd name="T20" fmla="*/ 24 w 952"/>
                <a:gd name="T21" fmla="*/ 500 h 944"/>
                <a:gd name="T22" fmla="*/ 131 w 952"/>
                <a:gd name="T23" fmla="*/ 500 h 944"/>
                <a:gd name="T24" fmla="*/ 448 w 952"/>
                <a:gd name="T25" fmla="*/ 816 h 944"/>
                <a:gd name="T26" fmla="*/ 448 w 952"/>
                <a:gd name="T27" fmla="*/ 920 h 944"/>
                <a:gd name="T28" fmla="*/ 472 w 952"/>
                <a:gd name="T29" fmla="*/ 944 h 944"/>
                <a:gd name="T30" fmla="*/ 496 w 952"/>
                <a:gd name="T31" fmla="*/ 920 h 944"/>
                <a:gd name="T32" fmla="*/ 496 w 952"/>
                <a:gd name="T33" fmla="*/ 816 h 944"/>
                <a:gd name="T34" fmla="*/ 821 w 952"/>
                <a:gd name="T35" fmla="*/ 500 h 944"/>
                <a:gd name="T36" fmla="*/ 928 w 952"/>
                <a:gd name="T37" fmla="*/ 500 h 944"/>
                <a:gd name="T38" fmla="*/ 952 w 952"/>
                <a:gd name="T39" fmla="*/ 476 h 944"/>
                <a:gd name="T40" fmla="*/ 928 w 952"/>
                <a:gd name="T41" fmla="*/ 452 h 944"/>
                <a:gd name="T42" fmla="*/ 476 w 952"/>
                <a:gd name="T43" fmla="*/ 769 h 944"/>
                <a:gd name="T44" fmla="*/ 178 w 952"/>
                <a:gd name="T45" fmla="*/ 472 h 944"/>
                <a:gd name="T46" fmla="*/ 476 w 952"/>
                <a:gd name="T47" fmla="*/ 175 h 944"/>
                <a:gd name="T48" fmla="*/ 774 w 952"/>
                <a:gd name="T49" fmla="*/ 472 h 944"/>
                <a:gd name="T50" fmla="*/ 476 w 952"/>
                <a:gd name="T51" fmla="*/ 769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2" h="944">
                  <a:moveTo>
                    <a:pt x="928" y="452"/>
                  </a:moveTo>
                  <a:cubicBezTo>
                    <a:pt x="822" y="452"/>
                    <a:pt x="822" y="452"/>
                    <a:pt x="822" y="452"/>
                  </a:cubicBezTo>
                  <a:cubicBezTo>
                    <a:pt x="812" y="278"/>
                    <a:pt x="671" y="138"/>
                    <a:pt x="496" y="128"/>
                  </a:cubicBezTo>
                  <a:cubicBezTo>
                    <a:pt x="496" y="24"/>
                    <a:pt x="496" y="24"/>
                    <a:pt x="496" y="24"/>
                  </a:cubicBezTo>
                  <a:cubicBezTo>
                    <a:pt x="496" y="11"/>
                    <a:pt x="485" y="0"/>
                    <a:pt x="472" y="0"/>
                  </a:cubicBezTo>
                  <a:cubicBezTo>
                    <a:pt x="459" y="0"/>
                    <a:pt x="448" y="11"/>
                    <a:pt x="448" y="24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277" y="142"/>
                    <a:pt x="141" y="281"/>
                    <a:pt x="131" y="452"/>
                  </a:cubicBezTo>
                  <a:cubicBezTo>
                    <a:pt x="24" y="452"/>
                    <a:pt x="24" y="452"/>
                    <a:pt x="24" y="452"/>
                  </a:cubicBezTo>
                  <a:cubicBezTo>
                    <a:pt x="11" y="452"/>
                    <a:pt x="0" y="463"/>
                    <a:pt x="0" y="476"/>
                  </a:cubicBezTo>
                  <a:cubicBezTo>
                    <a:pt x="0" y="489"/>
                    <a:pt x="11" y="500"/>
                    <a:pt x="24" y="500"/>
                  </a:cubicBezTo>
                  <a:cubicBezTo>
                    <a:pt x="131" y="500"/>
                    <a:pt x="131" y="500"/>
                    <a:pt x="131" y="500"/>
                  </a:cubicBezTo>
                  <a:cubicBezTo>
                    <a:pt x="146" y="668"/>
                    <a:pt x="280" y="802"/>
                    <a:pt x="448" y="816"/>
                  </a:cubicBezTo>
                  <a:cubicBezTo>
                    <a:pt x="448" y="920"/>
                    <a:pt x="448" y="920"/>
                    <a:pt x="448" y="920"/>
                  </a:cubicBezTo>
                  <a:cubicBezTo>
                    <a:pt x="448" y="933"/>
                    <a:pt x="459" y="944"/>
                    <a:pt x="472" y="944"/>
                  </a:cubicBezTo>
                  <a:cubicBezTo>
                    <a:pt x="485" y="944"/>
                    <a:pt x="496" y="933"/>
                    <a:pt x="496" y="920"/>
                  </a:cubicBezTo>
                  <a:cubicBezTo>
                    <a:pt x="496" y="816"/>
                    <a:pt x="496" y="816"/>
                    <a:pt x="496" y="816"/>
                  </a:cubicBezTo>
                  <a:cubicBezTo>
                    <a:pt x="668" y="806"/>
                    <a:pt x="807" y="672"/>
                    <a:pt x="821" y="500"/>
                  </a:cubicBezTo>
                  <a:cubicBezTo>
                    <a:pt x="928" y="500"/>
                    <a:pt x="928" y="500"/>
                    <a:pt x="928" y="500"/>
                  </a:cubicBezTo>
                  <a:cubicBezTo>
                    <a:pt x="941" y="500"/>
                    <a:pt x="952" y="489"/>
                    <a:pt x="952" y="476"/>
                  </a:cubicBezTo>
                  <a:cubicBezTo>
                    <a:pt x="952" y="463"/>
                    <a:pt x="941" y="452"/>
                    <a:pt x="928" y="452"/>
                  </a:cubicBezTo>
                  <a:close/>
                  <a:moveTo>
                    <a:pt x="476" y="769"/>
                  </a:moveTo>
                  <a:cubicBezTo>
                    <a:pt x="312" y="769"/>
                    <a:pt x="178" y="636"/>
                    <a:pt x="178" y="472"/>
                  </a:cubicBezTo>
                  <a:cubicBezTo>
                    <a:pt x="178" y="308"/>
                    <a:pt x="312" y="175"/>
                    <a:pt x="476" y="175"/>
                  </a:cubicBezTo>
                  <a:cubicBezTo>
                    <a:pt x="641" y="175"/>
                    <a:pt x="774" y="308"/>
                    <a:pt x="774" y="472"/>
                  </a:cubicBezTo>
                  <a:cubicBezTo>
                    <a:pt x="774" y="636"/>
                    <a:pt x="641" y="769"/>
                    <a:pt x="476" y="7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83C3A80C-C45B-4A53-AD86-22375E97F4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5" y="1267"/>
              <a:ext cx="39" cy="39"/>
            </a:xfrm>
            <a:custGeom>
              <a:avLst/>
              <a:gdLst>
                <a:gd name="T0" fmla="*/ 115 w 230"/>
                <a:gd name="T1" fmla="*/ 0 h 230"/>
                <a:gd name="T2" fmla="*/ 0 w 230"/>
                <a:gd name="T3" fmla="*/ 115 h 230"/>
                <a:gd name="T4" fmla="*/ 116 w 230"/>
                <a:gd name="T5" fmla="*/ 230 h 230"/>
                <a:gd name="T6" fmla="*/ 230 w 230"/>
                <a:gd name="T7" fmla="*/ 115 h 230"/>
                <a:gd name="T8" fmla="*/ 115 w 230"/>
                <a:gd name="T9" fmla="*/ 0 h 230"/>
                <a:gd name="T10" fmla="*/ 115 w 230"/>
                <a:gd name="T11" fmla="*/ 182 h 230"/>
                <a:gd name="T12" fmla="*/ 48 w 230"/>
                <a:gd name="T13" fmla="*/ 115 h 230"/>
                <a:gd name="T14" fmla="*/ 116 w 230"/>
                <a:gd name="T15" fmla="*/ 48 h 230"/>
                <a:gd name="T16" fmla="*/ 182 w 230"/>
                <a:gd name="T17" fmla="*/ 115 h 230"/>
                <a:gd name="T18" fmla="*/ 115 w 230"/>
                <a:gd name="T19" fmla="*/ 18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0" h="230">
                  <a:moveTo>
                    <a:pt x="115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1" y="179"/>
                    <a:pt x="52" y="230"/>
                    <a:pt x="116" y="230"/>
                  </a:cubicBezTo>
                  <a:cubicBezTo>
                    <a:pt x="179" y="230"/>
                    <a:pt x="230" y="178"/>
                    <a:pt x="230" y="115"/>
                  </a:cubicBezTo>
                  <a:cubicBezTo>
                    <a:pt x="230" y="51"/>
                    <a:pt x="179" y="0"/>
                    <a:pt x="115" y="0"/>
                  </a:cubicBezTo>
                  <a:close/>
                  <a:moveTo>
                    <a:pt x="115" y="182"/>
                  </a:moveTo>
                  <a:cubicBezTo>
                    <a:pt x="78" y="182"/>
                    <a:pt x="48" y="152"/>
                    <a:pt x="48" y="115"/>
                  </a:cubicBezTo>
                  <a:cubicBezTo>
                    <a:pt x="49" y="78"/>
                    <a:pt x="79" y="48"/>
                    <a:pt x="116" y="48"/>
                  </a:cubicBezTo>
                  <a:cubicBezTo>
                    <a:pt x="153" y="48"/>
                    <a:pt x="182" y="78"/>
                    <a:pt x="182" y="115"/>
                  </a:cubicBezTo>
                  <a:cubicBezTo>
                    <a:pt x="182" y="152"/>
                    <a:pt x="152" y="182"/>
                    <a:pt x="115" y="1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32" name="Rectángulo: esquinas redondeadas 14">
            <a:extLst>
              <a:ext uri="{FF2B5EF4-FFF2-40B4-BE49-F238E27FC236}">
                <a16:creationId xmlns:a16="http://schemas.microsoft.com/office/drawing/2014/main" id="{E5540634-6119-4071-9502-E5AD09F948EF}"/>
              </a:ext>
            </a:extLst>
          </p:cNvPr>
          <p:cNvSpPr>
            <a:spLocks noChangeAspect="1"/>
          </p:cNvSpPr>
          <p:nvPr/>
        </p:nvSpPr>
        <p:spPr>
          <a:xfrm>
            <a:off x="2885172" y="2069998"/>
            <a:ext cx="1200252" cy="461665"/>
          </a:xfrm>
          <a:prstGeom prst="roundRect">
            <a:avLst>
              <a:gd name="adj" fmla="val 0"/>
            </a:avLst>
          </a:prstGeom>
        </p:spPr>
        <p:txBody>
          <a:bodyPr wrap="square">
            <a:spAutoFit/>
          </a:bodyPr>
          <a:lstStyle/>
          <a:p>
            <a:r>
              <a:rPr lang="es-ES" sz="1200" b="1" cap="all" dirty="0">
                <a:solidFill>
                  <a:srgbClr val="00497E"/>
                </a:solidFill>
              </a:rPr>
              <a:t>PALANCAS </a:t>
            </a:r>
          </a:p>
          <a:p>
            <a:r>
              <a:rPr lang="es-ES" sz="1200" b="1" cap="all" dirty="0">
                <a:solidFill>
                  <a:srgbClr val="00497E"/>
                </a:solidFill>
              </a:rPr>
              <a:t>TECNOLÓGICAS</a:t>
            </a:r>
          </a:p>
        </p:txBody>
      </p:sp>
      <p:grpSp>
        <p:nvGrpSpPr>
          <p:cNvPr id="33" name="Group 4">
            <a:extLst>
              <a:ext uri="{FF2B5EF4-FFF2-40B4-BE49-F238E27FC236}">
                <a16:creationId xmlns:a16="http://schemas.microsoft.com/office/drawing/2014/main" id="{5FEA3A8D-110B-49A8-8C12-AADEC0CFC0A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45639" y="4081404"/>
            <a:ext cx="615373" cy="612082"/>
            <a:chOff x="645" y="3145"/>
            <a:chExt cx="374" cy="372"/>
          </a:xfrm>
          <a:solidFill>
            <a:srgbClr val="00497E"/>
          </a:solidFill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E7AF90C-D531-40BB-86B7-A77D79565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" y="3241"/>
              <a:ext cx="32" cy="32"/>
            </a:xfrm>
            <a:custGeom>
              <a:avLst/>
              <a:gdLst>
                <a:gd name="T0" fmla="*/ 168 w 168"/>
                <a:gd name="T1" fmla="*/ 60 h 168"/>
                <a:gd name="T2" fmla="*/ 148 w 168"/>
                <a:gd name="T3" fmla="*/ 0 h 168"/>
                <a:gd name="T4" fmla="*/ 0 w 168"/>
                <a:gd name="T5" fmla="*/ 148 h 168"/>
                <a:gd name="T6" fmla="*/ 60 w 168"/>
                <a:gd name="T7" fmla="*/ 168 h 168"/>
                <a:gd name="T8" fmla="*/ 168 w 168"/>
                <a:gd name="T9" fmla="*/ 6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68">
                  <a:moveTo>
                    <a:pt x="168" y="6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78" y="23"/>
                    <a:pt x="23" y="78"/>
                    <a:pt x="0" y="148"/>
                  </a:cubicBezTo>
                  <a:cubicBezTo>
                    <a:pt x="60" y="168"/>
                    <a:pt x="60" y="168"/>
                    <a:pt x="60" y="168"/>
                  </a:cubicBezTo>
                  <a:cubicBezTo>
                    <a:pt x="77" y="118"/>
                    <a:pt x="118" y="77"/>
                    <a:pt x="16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76FBBA86-CE17-413C-AA10-B09328D552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5" y="3145"/>
              <a:ext cx="374" cy="372"/>
            </a:xfrm>
            <a:custGeom>
              <a:avLst/>
              <a:gdLst>
                <a:gd name="T0" fmla="*/ 1920 w 1984"/>
                <a:gd name="T1" fmla="*/ 256 h 1984"/>
                <a:gd name="T2" fmla="*/ 1338 w 1984"/>
                <a:gd name="T3" fmla="*/ 256 h 1984"/>
                <a:gd name="T4" fmla="*/ 1212 w 1984"/>
                <a:gd name="T5" fmla="*/ 71 h 1984"/>
                <a:gd name="T6" fmla="*/ 928 w 1984"/>
                <a:gd name="T7" fmla="*/ 25 h 1984"/>
                <a:gd name="T8" fmla="*/ 658 w 1984"/>
                <a:gd name="T9" fmla="*/ 256 h 1984"/>
                <a:gd name="T10" fmla="*/ 64 w 1984"/>
                <a:gd name="T11" fmla="*/ 256 h 1984"/>
                <a:gd name="T12" fmla="*/ 236 w 1984"/>
                <a:gd name="T13" fmla="*/ 448 h 1984"/>
                <a:gd name="T14" fmla="*/ 320 w 1984"/>
                <a:gd name="T15" fmla="*/ 1344 h 1984"/>
                <a:gd name="T16" fmla="*/ 404 w 1984"/>
                <a:gd name="T17" fmla="*/ 448 h 1984"/>
                <a:gd name="T18" fmla="*/ 704 w 1984"/>
                <a:gd name="T19" fmla="*/ 832 h 1984"/>
                <a:gd name="T20" fmla="*/ 666 w 1984"/>
                <a:gd name="T21" fmla="*/ 1402 h 1984"/>
                <a:gd name="T22" fmla="*/ 610 w 1984"/>
                <a:gd name="T23" fmla="*/ 1632 h 1984"/>
                <a:gd name="T24" fmla="*/ 743 w 1984"/>
                <a:gd name="T25" fmla="*/ 1921 h 1984"/>
                <a:gd name="T26" fmla="*/ 896 w 1984"/>
                <a:gd name="T27" fmla="*/ 1984 h 1984"/>
                <a:gd name="T28" fmla="*/ 1194 w 1984"/>
                <a:gd name="T29" fmla="*/ 1874 h 1984"/>
                <a:gd name="T30" fmla="*/ 1318 w 1984"/>
                <a:gd name="T31" fmla="*/ 1670 h 1984"/>
                <a:gd name="T32" fmla="*/ 1374 w 1984"/>
                <a:gd name="T33" fmla="*/ 1440 h 1984"/>
                <a:gd name="T34" fmla="*/ 1280 w 1984"/>
                <a:gd name="T35" fmla="*/ 1190 h 1984"/>
                <a:gd name="T36" fmla="*/ 1344 w 1984"/>
                <a:gd name="T37" fmla="*/ 448 h 1984"/>
                <a:gd name="T38" fmla="*/ 1344 w 1984"/>
                <a:gd name="T39" fmla="*/ 1024 h 1984"/>
                <a:gd name="T40" fmla="*/ 1736 w 1984"/>
                <a:gd name="T41" fmla="*/ 458 h 1984"/>
                <a:gd name="T42" fmla="*/ 384 w 1984"/>
                <a:gd name="T43" fmla="*/ 352 h 1984"/>
                <a:gd name="T44" fmla="*/ 64 w 1984"/>
                <a:gd name="T45" fmla="*/ 320 h 1984"/>
                <a:gd name="T46" fmla="*/ 64 w 1984"/>
                <a:gd name="T47" fmla="*/ 384 h 1984"/>
                <a:gd name="T48" fmla="*/ 576 w 1984"/>
                <a:gd name="T49" fmla="*/ 1024 h 1984"/>
                <a:gd name="T50" fmla="*/ 309 w 1984"/>
                <a:gd name="T51" fmla="*/ 479 h 1984"/>
                <a:gd name="T52" fmla="*/ 443 w 1984"/>
                <a:gd name="T53" fmla="*/ 384 h 1984"/>
                <a:gd name="T54" fmla="*/ 640 w 1984"/>
                <a:gd name="T55" fmla="*/ 384 h 1984"/>
                <a:gd name="T56" fmla="*/ 1792 w 1984"/>
                <a:gd name="T57" fmla="*/ 352 h 1984"/>
                <a:gd name="T58" fmla="*/ 1664 w 1984"/>
                <a:gd name="T59" fmla="*/ 288 h 1984"/>
                <a:gd name="T60" fmla="*/ 1664 w 1984"/>
                <a:gd name="T61" fmla="*/ 288 h 1984"/>
                <a:gd name="T62" fmla="*/ 1541 w 1984"/>
                <a:gd name="T63" fmla="*/ 320 h 1984"/>
                <a:gd name="T64" fmla="*/ 1280 w 1984"/>
                <a:gd name="T65" fmla="*/ 160 h 1984"/>
                <a:gd name="T66" fmla="*/ 1216 w 1984"/>
                <a:gd name="T67" fmla="*/ 160 h 1984"/>
                <a:gd name="T68" fmla="*/ 1152 w 1984"/>
                <a:gd name="T69" fmla="*/ 224 h 1984"/>
                <a:gd name="T70" fmla="*/ 1120 w 1984"/>
                <a:gd name="T71" fmla="*/ 64 h 1984"/>
                <a:gd name="T72" fmla="*/ 960 w 1984"/>
                <a:gd name="T73" fmla="*/ 192 h 1984"/>
                <a:gd name="T74" fmla="*/ 864 w 1984"/>
                <a:gd name="T75" fmla="*/ 64 h 1984"/>
                <a:gd name="T76" fmla="*/ 832 w 1984"/>
                <a:gd name="T77" fmla="*/ 96 h 1984"/>
                <a:gd name="T78" fmla="*/ 1126 w 1984"/>
                <a:gd name="T79" fmla="*/ 1210 h 1984"/>
                <a:gd name="T80" fmla="*/ 896 w 1984"/>
                <a:gd name="T81" fmla="*/ 1154 h 1984"/>
                <a:gd name="T82" fmla="*/ 768 w 1984"/>
                <a:gd name="T83" fmla="*/ 832 h 1984"/>
                <a:gd name="T84" fmla="*/ 1376 w 1984"/>
                <a:gd name="T85" fmla="*/ 1504 h 1984"/>
                <a:gd name="T86" fmla="*/ 1285 w 1984"/>
                <a:gd name="T87" fmla="*/ 1784 h 1984"/>
                <a:gd name="T88" fmla="*/ 1101 w 1984"/>
                <a:gd name="T89" fmla="*/ 1802 h 1984"/>
                <a:gd name="T90" fmla="*/ 960 w 1984"/>
                <a:gd name="T91" fmla="*/ 1918 h 1984"/>
                <a:gd name="T92" fmla="*/ 698 w 1984"/>
                <a:gd name="T93" fmla="*/ 1785 h 1984"/>
                <a:gd name="T94" fmla="*/ 608 w 1984"/>
                <a:gd name="T95" fmla="*/ 1568 h 1984"/>
                <a:gd name="T96" fmla="*/ 699 w 1984"/>
                <a:gd name="T97" fmla="*/ 1288 h 1984"/>
                <a:gd name="T98" fmla="*/ 883 w 1984"/>
                <a:gd name="T99" fmla="*/ 1270 h 1984"/>
                <a:gd name="T100" fmla="*/ 1024 w 1984"/>
                <a:gd name="T101" fmla="*/ 1154 h 1984"/>
                <a:gd name="T102" fmla="*/ 1286 w 1984"/>
                <a:gd name="T103" fmla="*/ 1287 h 1984"/>
                <a:gd name="T104" fmla="*/ 1199 w 1984"/>
                <a:gd name="T105" fmla="*/ 768 h 1984"/>
                <a:gd name="T106" fmla="*/ 768 w 1984"/>
                <a:gd name="T107" fmla="*/ 256 h 1984"/>
                <a:gd name="T108" fmla="*/ 837 w 1984"/>
                <a:gd name="T109" fmla="*/ 434 h 1984"/>
                <a:gd name="T110" fmla="*/ 960 w 1984"/>
                <a:gd name="T111" fmla="*/ 627 h 1984"/>
                <a:gd name="T112" fmla="*/ 1664 w 1984"/>
                <a:gd name="T113" fmla="*/ 1280 h 1984"/>
                <a:gd name="T114" fmla="*/ 1902 w 1984"/>
                <a:gd name="T115" fmla="*/ 960 h 1984"/>
                <a:gd name="T116" fmla="*/ 1675 w 1984"/>
                <a:gd name="T117" fmla="*/ 479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4" h="1984">
                  <a:moveTo>
                    <a:pt x="1920" y="448"/>
                  </a:moveTo>
                  <a:cubicBezTo>
                    <a:pt x="1955" y="448"/>
                    <a:pt x="1984" y="419"/>
                    <a:pt x="1984" y="384"/>
                  </a:cubicBezTo>
                  <a:cubicBezTo>
                    <a:pt x="1984" y="320"/>
                    <a:pt x="1984" y="320"/>
                    <a:pt x="1984" y="320"/>
                  </a:cubicBezTo>
                  <a:cubicBezTo>
                    <a:pt x="1984" y="285"/>
                    <a:pt x="1955" y="256"/>
                    <a:pt x="1920" y="256"/>
                  </a:cubicBezTo>
                  <a:cubicBezTo>
                    <a:pt x="1748" y="256"/>
                    <a:pt x="1748" y="256"/>
                    <a:pt x="1748" y="256"/>
                  </a:cubicBezTo>
                  <a:cubicBezTo>
                    <a:pt x="1725" y="236"/>
                    <a:pt x="1696" y="224"/>
                    <a:pt x="1664" y="224"/>
                  </a:cubicBezTo>
                  <a:cubicBezTo>
                    <a:pt x="1632" y="224"/>
                    <a:pt x="1603" y="236"/>
                    <a:pt x="1580" y="256"/>
                  </a:cubicBezTo>
                  <a:cubicBezTo>
                    <a:pt x="1338" y="256"/>
                    <a:pt x="1338" y="256"/>
                    <a:pt x="1338" y="256"/>
                  </a:cubicBezTo>
                  <a:cubicBezTo>
                    <a:pt x="1342" y="246"/>
                    <a:pt x="1344" y="235"/>
                    <a:pt x="1344" y="224"/>
                  </a:cubicBezTo>
                  <a:cubicBezTo>
                    <a:pt x="1344" y="160"/>
                    <a:pt x="1344" y="160"/>
                    <a:pt x="1344" y="160"/>
                  </a:cubicBezTo>
                  <a:cubicBezTo>
                    <a:pt x="1344" y="107"/>
                    <a:pt x="1301" y="64"/>
                    <a:pt x="1248" y="64"/>
                  </a:cubicBezTo>
                  <a:cubicBezTo>
                    <a:pt x="1235" y="64"/>
                    <a:pt x="1223" y="67"/>
                    <a:pt x="1212" y="71"/>
                  </a:cubicBezTo>
                  <a:cubicBezTo>
                    <a:pt x="1201" y="30"/>
                    <a:pt x="1164" y="0"/>
                    <a:pt x="1120" y="0"/>
                  </a:cubicBezTo>
                  <a:cubicBezTo>
                    <a:pt x="1095" y="0"/>
                    <a:pt x="1073" y="10"/>
                    <a:pt x="1056" y="25"/>
                  </a:cubicBezTo>
                  <a:cubicBezTo>
                    <a:pt x="1039" y="10"/>
                    <a:pt x="1017" y="0"/>
                    <a:pt x="992" y="0"/>
                  </a:cubicBezTo>
                  <a:cubicBezTo>
                    <a:pt x="967" y="0"/>
                    <a:pt x="945" y="10"/>
                    <a:pt x="928" y="25"/>
                  </a:cubicBezTo>
                  <a:cubicBezTo>
                    <a:pt x="911" y="10"/>
                    <a:pt x="889" y="0"/>
                    <a:pt x="864" y="0"/>
                  </a:cubicBezTo>
                  <a:cubicBezTo>
                    <a:pt x="811" y="0"/>
                    <a:pt x="768" y="43"/>
                    <a:pt x="768" y="96"/>
                  </a:cubicBezTo>
                  <a:cubicBezTo>
                    <a:pt x="768" y="192"/>
                    <a:pt x="768" y="192"/>
                    <a:pt x="768" y="192"/>
                  </a:cubicBezTo>
                  <a:cubicBezTo>
                    <a:pt x="721" y="192"/>
                    <a:pt x="680" y="218"/>
                    <a:pt x="658" y="256"/>
                  </a:cubicBezTo>
                  <a:cubicBezTo>
                    <a:pt x="404" y="256"/>
                    <a:pt x="404" y="256"/>
                    <a:pt x="404" y="256"/>
                  </a:cubicBezTo>
                  <a:cubicBezTo>
                    <a:pt x="381" y="236"/>
                    <a:pt x="352" y="224"/>
                    <a:pt x="320" y="224"/>
                  </a:cubicBezTo>
                  <a:cubicBezTo>
                    <a:pt x="288" y="224"/>
                    <a:pt x="259" y="236"/>
                    <a:pt x="236" y="256"/>
                  </a:cubicBezTo>
                  <a:cubicBezTo>
                    <a:pt x="64" y="256"/>
                    <a:pt x="64" y="256"/>
                    <a:pt x="64" y="256"/>
                  </a:cubicBezTo>
                  <a:cubicBezTo>
                    <a:pt x="29" y="256"/>
                    <a:pt x="0" y="285"/>
                    <a:pt x="0" y="320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19"/>
                    <a:pt x="29" y="448"/>
                    <a:pt x="64" y="448"/>
                  </a:cubicBezTo>
                  <a:cubicBezTo>
                    <a:pt x="236" y="448"/>
                    <a:pt x="236" y="448"/>
                    <a:pt x="236" y="448"/>
                  </a:cubicBezTo>
                  <a:cubicBezTo>
                    <a:pt x="240" y="451"/>
                    <a:pt x="244" y="455"/>
                    <a:pt x="248" y="458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1024"/>
                    <a:pt x="0" y="1024"/>
                    <a:pt x="0" y="1024"/>
                  </a:cubicBezTo>
                  <a:cubicBezTo>
                    <a:pt x="0" y="1200"/>
                    <a:pt x="144" y="1344"/>
                    <a:pt x="320" y="1344"/>
                  </a:cubicBezTo>
                  <a:cubicBezTo>
                    <a:pt x="496" y="1344"/>
                    <a:pt x="640" y="1200"/>
                    <a:pt x="640" y="1024"/>
                  </a:cubicBezTo>
                  <a:cubicBezTo>
                    <a:pt x="640" y="985"/>
                    <a:pt x="640" y="985"/>
                    <a:pt x="640" y="985"/>
                  </a:cubicBezTo>
                  <a:cubicBezTo>
                    <a:pt x="392" y="458"/>
                    <a:pt x="392" y="458"/>
                    <a:pt x="392" y="458"/>
                  </a:cubicBezTo>
                  <a:cubicBezTo>
                    <a:pt x="396" y="455"/>
                    <a:pt x="400" y="451"/>
                    <a:pt x="404" y="448"/>
                  </a:cubicBezTo>
                  <a:cubicBezTo>
                    <a:pt x="640" y="448"/>
                    <a:pt x="640" y="448"/>
                    <a:pt x="640" y="448"/>
                  </a:cubicBezTo>
                  <a:cubicBezTo>
                    <a:pt x="640" y="512"/>
                    <a:pt x="640" y="512"/>
                    <a:pt x="640" y="512"/>
                  </a:cubicBezTo>
                  <a:cubicBezTo>
                    <a:pt x="640" y="610"/>
                    <a:pt x="669" y="706"/>
                    <a:pt x="721" y="788"/>
                  </a:cubicBezTo>
                  <a:cubicBezTo>
                    <a:pt x="711" y="800"/>
                    <a:pt x="704" y="815"/>
                    <a:pt x="704" y="832"/>
                  </a:cubicBezTo>
                  <a:cubicBezTo>
                    <a:pt x="704" y="1190"/>
                    <a:pt x="704" y="1190"/>
                    <a:pt x="704" y="1190"/>
                  </a:cubicBezTo>
                  <a:cubicBezTo>
                    <a:pt x="607" y="1287"/>
                    <a:pt x="607" y="1287"/>
                    <a:pt x="607" y="1287"/>
                  </a:cubicBezTo>
                  <a:cubicBezTo>
                    <a:pt x="654" y="1334"/>
                    <a:pt x="654" y="1334"/>
                    <a:pt x="654" y="1334"/>
                  </a:cubicBezTo>
                  <a:cubicBezTo>
                    <a:pt x="671" y="1351"/>
                    <a:pt x="677" y="1378"/>
                    <a:pt x="666" y="1402"/>
                  </a:cubicBezTo>
                  <a:cubicBezTo>
                    <a:pt x="657" y="1425"/>
                    <a:pt x="635" y="1440"/>
                    <a:pt x="610" y="1440"/>
                  </a:cubicBezTo>
                  <a:cubicBezTo>
                    <a:pt x="544" y="1440"/>
                    <a:pt x="544" y="1440"/>
                    <a:pt x="544" y="1440"/>
                  </a:cubicBezTo>
                  <a:cubicBezTo>
                    <a:pt x="544" y="1632"/>
                    <a:pt x="544" y="1632"/>
                    <a:pt x="544" y="1632"/>
                  </a:cubicBezTo>
                  <a:cubicBezTo>
                    <a:pt x="610" y="1632"/>
                    <a:pt x="610" y="1632"/>
                    <a:pt x="610" y="1632"/>
                  </a:cubicBezTo>
                  <a:cubicBezTo>
                    <a:pt x="635" y="1632"/>
                    <a:pt x="657" y="1647"/>
                    <a:pt x="667" y="1671"/>
                  </a:cubicBezTo>
                  <a:cubicBezTo>
                    <a:pt x="677" y="1694"/>
                    <a:pt x="671" y="1721"/>
                    <a:pt x="654" y="1738"/>
                  </a:cubicBezTo>
                  <a:cubicBezTo>
                    <a:pt x="607" y="1785"/>
                    <a:pt x="607" y="1785"/>
                    <a:pt x="607" y="1785"/>
                  </a:cubicBezTo>
                  <a:cubicBezTo>
                    <a:pt x="743" y="1921"/>
                    <a:pt x="743" y="1921"/>
                    <a:pt x="743" y="1921"/>
                  </a:cubicBezTo>
                  <a:cubicBezTo>
                    <a:pt x="790" y="1874"/>
                    <a:pt x="790" y="1874"/>
                    <a:pt x="790" y="1874"/>
                  </a:cubicBezTo>
                  <a:cubicBezTo>
                    <a:pt x="807" y="1857"/>
                    <a:pt x="834" y="1851"/>
                    <a:pt x="858" y="1862"/>
                  </a:cubicBezTo>
                  <a:cubicBezTo>
                    <a:pt x="881" y="1871"/>
                    <a:pt x="896" y="1893"/>
                    <a:pt x="896" y="1918"/>
                  </a:cubicBezTo>
                  <a:cubicBezTo>
                    <a:pt x="896" y="1984"/>
                    <a:pt x="896" y="1984"/>
                    <a:pt x="896" y="1984"/>
                  </a:cubicBezTo>
                  <a:cubicBezTo>
                    <a:pt x="1088" y="1984"/>
                    <a:pt x="1088" y="1984"/>
                    <a:pt x="1088" y="1984"/>
                  </a:cubicBezTo>
                  <a:cubicBezTo>
                    <a:pt x="1088" y="1918"/>
                    <a:pt x="1088" y="1918"/>
                    <a:pt x="1088" y="1918"/>
                  </a:cubicBezTo>
                  <a:cubicBezTo>
                    <a:pt x="1088" y="1893"/>
                    <a:pt x="1103" y="1871"/>
                    <a:pt x="1127" y="1861"/>
                  </a:cubicBezTo>
                  <a:cubicBezTo>
                    <a:pt x="1150" y="1851"/>
                    <a:pt x="1177" y="1857"/>
                    <a:pt x="1194" y="1874"/>
                  </a:cubicBezTo>
                  <a:cubicBezTo>
                    <a:pt x="1241" y="1921"/>
                    <a:pt x="1241" y="1921"/>
                    <a:pt x="1241" y="1921"/>
                  </a:cubicBezTo>
                  <a:cubicBezTo>
                    <a:pt x="1377" y="1785"/>
                    <a:pt x="1377" y="1785"/>
                    <a:pt x="1377" y="1785"/>
                  </a:cubicBezTo>
                  <a:cubicBezTo>
                    <a:pt x="1330" y="1738"/>
                    <a:pt x="1330" y="1738"/>
                    <a:pt x="1330" y="1738"/>
                  </a:cubicBezTo>
                  <a:cubicBezTo>
                    <a:pt x="1313" y="1721"/>
                    <a:pt x="1307" y="1694"/>
                    <a:pt x="1318" y="1670"/>
                  </a:cubicBezTo>
                  <a:cubicBezTo>
                    <a:pt x="1327" y="1647"/>
                    <a:pt x="1349" y="1632"/>
                    <a:pt x="1374" y="1632"/>
                  </a:cubicBezTo>
                  <a:cubicBezTo>
                    <a:pt x="1440" y="1632"/>
                    <a:pt x="1440" y="1632"/>
                    <a:pt x="1440" y="1632"/>
                  </a:cubicBezTo>
                  <a:cubicBezTo>
                    <a:pt x="1440" y="1440"/>
                    <a:pt x="1440" y="1440"/>
                    <a:pt x="1440" y="1440"/>
                  </a:cubicBezTo>
                  <a:cubicBezTo>
                    <a:pt x="1374" y="1440"/>
                    <a:pt x="1374" y="1440"/>
                    <a:pt x="1374" y="1440"/>
                  </a:cubicBezTo>
                  <a:cubicBezTo>
                    <a:pt x="1349" y="1440"/>
                    <a:pt x="1327" y="1425"/>
                    <a:pt x="1317" y="1401"/>
                  </a:cubicBezTo>
                  <a:cubicBezTo>
                    <a:pt x="1307" y="1378"/>
                    <a:pt x="1313" y="1351"/>
                    <a:pt x="1330" y="1334"/>
                  </a:cubicBezTo>
                  <a:cubicBezTo>
                    <a:pt x="1377" y="1287"/>
                    <a:pt x="1377" y="1287"/>
                    <a:pt x="1377" y="1287"/>
                  </a:cubicBezTo>
                  <a:cubicBezTo>
                    <a:pt x="1280" y="1190"/>
                    <a:pt x="1280" y="1190"/>
                    <a:pt x="1280" y="1190"/>
                  </a:cubicBezTo>
                  <a:cubicBezTo>
                    <a:pt x="1280" y="832"/>
                    <a:pt x="1280" y="832"/>
                    <a:pt x="1280" y="832"/>
                  </a:cubicBezTo>
                  <a:cubicBezTo>
                    <a:pt x="1280" y="815"/>
                    <a:pt x="1273" y="800"/>
                    <a:pt x="1263" y="789"/>
                  </a:cubicBezTo>
                  <a:cubicBezTo>
                    <a:pt x="1315" y="706"/>
                    <a:pt x="1344" y="610"/>
                    <a:pt x="1344" y="512"/>
                  </a:cubicBezTo>
                  <a:cubicBezTo>
                    <a:pt x="1344" y="448"/>
                    <a:pt x="1344" y="448"/>
                    <a:pt x="1344" y="448"/>
                  </a:cubicBezTo>
                  <a:cubicBezTo>
                    <a:pt x="1580" y="448"/>
                    <a:pt x="1580" y="448"/>
                    <a:pt x="1580" y="448"/>
                  </a:cubicBezTo>
                  <a:cubicBezTo>
                    <a:pt x="1584" y="451"/>
                    <a:pt x="1588" y="455"/>
                    <a:pt x="1592" y="458"/>
                  </a:cubicBezTo>
                  <a:cubicBezTo>
                    <a:pt x="1344" y="985"/>
                    <a:pt x="1344" y="985"/>
                    <a:pt x="1344" y="985"/>
                  </a:cubicBezTo>
                  <a:cubicBezTo>
                    <a:pt x="1344" y="1024"/>
                    <a:pt x="1344" y="1024"/>
                    <a:pt x="1344" y="1024"/>
                  </a:cubicBezTo>
                  <a:cubicBezTo>
                    <a:pt x="1344" y="1200"/>
                    <a:pt x="1488" y="1344"/>
                    <a:pt x="1664" y="1344"/>
                  </a:cubicBezTo>
                  <a:cubicBezTo>
                    <a:pt x="1840" y="1344"/>
                    <a:pt x="1984" y="1200"/>
                    <a:pt x="1984" y="1024"/>
                  </a:cubicBezTo>
                  <a:cubicBezTo>
                    <a:pt x="1984" y="985"/>
                    <a:pt x="1984" y="985"/>
                    <a:pt x="1984" y="985"/>
                  </a:cubicBezTo>
                  <a:cubicBezTo>
                    <a:pt x="1736" y="458"/>
                    <a:pt x="1736" y="458"/>
                    <a:pt x="1736" y="458"/>
                  </a:cubicBezTo>
                  <a:cubicBezTo>
                    <a:pt x="1740" y="455"/>
                    <a:pt x="1744" y="451"/>
                    <a:pt x="1748" y="448"/>
                  </a:cubicBezTo>
                  <a:cubicBezTo>
                    <a:pt x="1920" y="448"/>
                    <a:pt x="1920" y="448"/>
                    <a:pt x="1920" y="448"/>
                  </a:cubicBezTo>
                  <a:close/>
                  <a:moveTo>
                    <a:pt x="320" y="288"/>
                  </a:moveTo>
                  <a:cubicBezTo>
                    <a:pt x="355" y="288"/>
                    <a:pt x="384" y="317"/>
                    <a:pt x="384" y="352"/>
                  </a:cubicBezTo>
                  <a:cubicBezTo>
                    <a:pt x="384" y="387"/>
                    <a:pt x="355" y="416"/>
                    <a:pt x="320" y="416"/>
                  </a:cubicBezTo>
                  <a:cubicBezTo>
                    <a:pt x="285" y="416"/>
                    <a:pt x="256" y="387"/>
                    <a:pt x="256" y="352"/>
                  </a:cubicBezTo>
                  <a:cubicBezTo>
                    <a:pt x="256" y="317"/>
                    <a:pt x="285" y="288"/>
                    <a:pt x="320" y="288"/>
                  </a:cubicBezTo>
                  <a:close/>
                  <a:moveTo>
                    <a:pt x="64" y="320"/>
                  </a:moveTo>
                  <a:cubicBezTo>
                    <a:pt x="197" y="320"/>
                    <a:pt x="197" y="320"/>
                    <a:pt x="197" y="320"/>
                  </a:cubicBezTo>
                  <a:cubicBezTo>
                    <a:pt x="194" y="330"/>
                    <a:pt x="192" y="341"/>
                    <a:pt x="192" y="352"/>
                  </a:cubicBezTo>
                  <a:cubicBezTo>
                    <a:pt x="192" y="363"/>
                    <a:pt x="194" y="374"/>
                    <a:pt x="197" y="384"/>
                  </a:cubicBezTo>
                  <a:cubicBezTo>
                    <a:pt x="64" y="384"/>
                    <a:pt x="64" y="384"/>
                    <a:pt x="64" y="384"/>
                  </a:cubicBezTo>
                  <a:lnTo>
                    <a:pt x="64" y="320"/>
                  </a:lnTo>
                  <a:close/>
                  <a:moveTo>
                    <a:pt x="320" y="1280"/>
                  </a:moveTo>
                  <a:cubicBezTo>
                    <a:pt x="179" y="1280"/>
                    <a:pt x="64" y="1165"/>
                    <a:pt x="64" y="1024"/>
                  </a:cubicBezTo>
                  <a:cubicBezTo>
                    <a:pt x="576" y="1024"/>
                    <a:pt x="576" y="1024"/>
                    <a:pt x="576" y="1024"/>
                  </a:cubicBezTo>
                  <a:cubicBezTo>
                    <a:pt x="576" y="1165"/>
                    <a:pt x="461" y="1280"/>
                    <a:pt x="320" y="1280"/>
                  </a:cubicBezTo>
                  <a:close/>
                  <a:moveTo>
                    <a:pt x="558" y="960"/>
                  </a:moveTo>
                  <a:cubicBezTo>
                    <a:pt x="82" y="960"/>
                    <a:pt x="82" y="960"/>
                    <a:pt x="82" y="960"/>
                  </a:cubicBezTo>
                  <a:cubicBezTo>
                    <a:pt x="309" y="479"/>
                    <a:pt x="309" y="479"/>
                    <a:pt x="309" y="479"/>
                  </a:cubicBezTo>
                  <a:cubicBezTo>
                    <a:pt x="313" y="479"/>
                    <a:pt x="316" y="480"/>
                    <a:pt x="320" y="480"/>
                  </a:cubicBezTo>
                  <a:cubicBezTo>
                    <a:pt x="324" y="480"/>
                    <a:pt x="327" y="479"/>
                    <a:pt x="331" y="479"/>
                  </a:cubicBezTo>
                  <a:lnTo>
                    <a:pt x="558" y="960"/>
                  </a:lnTo>
                  <a:close/>
                  <a:moveTo>
                    <a:pt x="443" y="384"/>
                  </a:moveTo>
                  <a:cubicBezTo>
                    <a:pt x="446" y="374"/>
                    <a:pt x="448" y="363"/>
                    <a:pt x="448" y="352"/>
                  </a:cubicBezTo>
                  <a:cubicBezTo>
                    <a:pt x="448" y="341"/>
                    <a:pt x="446" y="330"/>
                    <a:pt x="443" y="320"/>
                  </a:cubicBezTo>
                  <a:cubicBezTo>
                    <a:pt x="640" y="320"/>
                    <a:pt x="640" y="320"/>
                    <a:pt x="640" y="320"/>
                  </a:cubicBezTo>
                  <a:cubicBezTo>
                    <a:pt x="640" y="384"/>
                    <a:pt x="640" y="384"/>
                    <a:pt x="640" y="384"/>
                  </a:cubicBezTo>
                  <a:lnTo>
                    <a:pt x="443" y="384"/>
                  </a:lnTo>
                  <a:close/>
                  <a:moveTo>
                    <a:pt x="1920" y="384"/>
                  </a:moveTo>
                  <a:cubicBezTo>
                    <a:pt x="1787" y="384"/>
                    <a:pt x="1787" y="384"/>
                    <a:pt x="1787" y="384"/>
                  </a:cubicBezTo>
                  <a:cubicBezTo>
                    <a:pt x="1790" y="374"/>
                    <a:pt x="1792" y="363"/>
                    <a:pt x="1792" y="352"/>
                  </a:cubicBezTo>
                  <a:cubicBezTo>
                    <a:pt x="1792" y="341"/>
                    <a:pt x="1790" y="330"/>
                    <a:pt x="1787" y="320"/>
                  </a:cubicBezTo>
                  <a:cubicBezTo>
                    <a:pt x="1920" y="320"/>
                    <a:pt x="1920" y="320"/>
                    <a:pt x="1920" y="320"/>
                  </a:cubicBezTo>
                  <a:lnTo>
                    <a:pt x="1920" y="384"/>
                  </a:lnTo>
                  <a:close/>
                  <a:moveTo>
                    <a:pt x="1664" y="288"/>
                  </a:moveTo>
                  <a:cubicBezTo>
                    <a:pt x="1699" y="288"/>
                    <a:pt x="1728" y="317"/>
                    <a:pt x="1728" y="352"/>
                  </a:cubicBezTo>
                  <a:cubicBezTo>
                    <a:pt x="1728" y="387"/>
                    <a:pt x="1699" y="416"/>
                    <a:pt x="1664" y="416"/>
                  </a:cubicBezTo>
                  <a:cubicBezTo>
                    <a:pt x="1629" y="416"/>
                    <a:pt x="1600" y="387"/>
                    <a:pt x="1600" y="352"/>
                  </a:cubicBezTo>
                  <a:cubicBezTo>
                    <a:pt x="1600" y="317"/>
                    <a:pt x="1629" y="288"/>
                    <a:pt x="1664" y="288"/>
                  </a:cubicBezTo>
                  <a:close/>
                  <a:moveTo>
                    <a:pt x="1541" y="384"/>
                  </a:moveTo>
                  <a:cubicBezTo>
                    <a:pt x="1084" y="384"/>
                    <a:pt x="1084" y="384"/>
                    <a:pt x="1084" y="384"/>
                  </a:cubicBezTo>
                  <a:cubicBezTo>
                    <a:pt x="1108" y="368"/>
                    <a:pt x="1126" y="346"/>
                    <a:pt x="1138" y="320"/>
                  </a:cubicBezTo>
                  <a:cubicBezTo>
                    <a:pt x="1541" y="320"/>
                    <a:pt x="1541" y="320"/>
                    <a:pt x="1541" y="320"/>
                  </a:cubicBezTo>
                  <a:cubicBezTo>
                    <a:pt x="1538" y="330"/>
                    <a:pt x="1536" y="341"/>
                    <a:pt x="1536" y="352"/>
                  </a:cubicBezTo>
                  <a:cubicBezTo>
                    <a:pt x="1536" y="363"/>
                    <a:pt x="1538" y="374"/>
                    <a:pt x="1541" y="384"/>
                  </a:cubicBezTo>
                  <a:close/>
                  <a:moveTo>
                    <a:pt x="1248" y="128"/>
                  </a:moveTo>
                  <a:cubicBezTo>
                    <a:pt x="1266" y="128"/>
                    <a:pt x="1280" y="142"/>
                    <a:pt x="1280" y="160"/>
                  </a:cubicBezTo>
                  <a:cubicBezTo>
                    <a:pt x="1280" y="224"/>
                    <a:pt x="1280" y="224"/>
                    <a:pt x="1280" y="224"/>
                  </a:cubicBezTo>
                  <a:cubicBezTo>
                    <a:pt x="1280" y="242"/>
                    <a:pt x="1266" y="256"/>
                    <a:pt x="1248" y="256"/>
                  </a:cubicBezTo>
                  <a:cubicBezTo>
                    <a:pt x="1230" y="256"/>
                    <a:pt x="1216" y="242"/>
                    <a:pt x="1216" y="224"/>
                  </a:cubicBezTo>
                  <a:cubicBezTo>
                    <a:pt x="1216" y="160"/>
                    <a:pt x="1216" y="160"/>
                    <a:pt x="1216" y="160"/>
                  </a:cubicBezTo>
                  <a:cubicBezTo>
                    <a:pt x="1216" y="142"/>
                    <a:pt x="1230" y="128"/>
                    <a:pt x="1248" y="128"/>
                  </a:cubicBezTo>
                  <a:close/>
                  <a:moveTo>
                    <a:pt x="1120" y="64"/>
                  </a:moveTo>
                  <a:cubicBezTo>
                    <a:pt x="1138" y="64"/>
                    <a:pt x="1152" y="78"/>
                    <a:pt x="1152" y="96"/>
                  </a:cubicBezTo>
                  <a:cubicBezTo>
                    <a:pt x="1152" y="224"/>
                    <a:pt x="1152" y="224"/>
                    <a:pt x="1152" y="224"/>
                  </a:cubicBezTo>
                  <a:cubicBezTo>
                    <a:pt x="1152" y="229"/>
                    <a:pt x="1151" y="233"/>
                    <a:pt x="1149" y="237"/>
                  </a:cubicBezTo>
                  <a:cubicBezTo>
                    <a:pt x="1141" y="211"/>
                    <a:pt x="1117" y="192"/>
                    <a:pt x="1088" y="192"/>
                  </a:cubicBezTo>
                  <a:cubicBezTo>
                    <a:pt x="1088" y="96"/>
                    <a:pt x="1088" y="96"/>
                    <a:pt x="1088" y="96"/>
                  </a:cubicBezTo>
                  <a:cubicBezTo>
                    <a:pt x="1088" y="78"/>
                    <a:pt x="1102" y="64"/>
                    <a:pt x="1120" y="64"/>
                  </a:cubicBezTo>
                  <a:close/>
                  <a:moveTo>
                    <a:pt x="992" y="64"/>
                  </a:moveTo>
                  <a:cubicBezTo>
                    <a:pt x="1010" y="64"/>
                    <a:pt x="1024" y="78"/>
                    <a:pt x="1024" y="96"/>
                  </a:cubicBezTo>
                  <a:cubicBezTo>
                    <a:pt x="1024" y="192"/>
                    <a:pt x="1024" y="192"/>
                    <a:pt x="1024" y="192"/>
                  </a:cubicBezTo>
                  <a:cubicBezTo>
                    <a:pt x="960" y="192"/>
                    <a:pt x="960" y="192"/>
                    <a:pt x="960" y="192"/>
                  </a:cubicBezTo>
                  <a:cubicBezTo>
                    <a:pt x="960" y="96"/>
                    <a:pt x="960" y="96"/>
                    <a:pt x="960" y="96"/>
                  </a:cubicBezTo>
                  <a:cubicBezTo>
                    <a:pt x="960" y="78"/>
                    <a:pt x="974" y="64"/>
                    <a:pt x="992" y="64"/>
                  </a:cubicBezTo>
                  <a:close/>
                  <a:moveTo>
                    <a:pt x="832" y="96"/>
                  </a:moveTo>
                  <a:cubicBezTo>
                    <a:pt x="832" y="78"/>
                    <a:pt x="846" y="64"/>
                    <a:pt x="864" y="64"/>
                  </a:cubicBezTo>
                  <a:cubicBezTo>
                    <a:pt x="882" y="64"/>
                    <a:pt x="896" y="78"/>
                    <a:pt x="896" y="96"/>
                  </a:cubicBezTo>
                  <a:cubicBezTo>
                    <a:pt x="896" y="192"/>
                    <a:pt x="896" y="192"/>
                    <a:pt x="896" y="192"/>
                  </a:cubicBezTo>
                  <a:cubicBezTo>
                    <a:pt x="832" y="192"/>
                    <a:pt x="832" y="192"/>
                    <a:pt x="832" y="192"/>
                  </a:cubicBezTo>
                  <a:lnTo>
                    <a:pt x="832" y="96"/>
                  </a:lnTo>
                  <a:close/>
                  <a:moveTo>
                    <a:pt x="1216" y="832"/>
                  </a:moveTo>
                  <a:cubicBezTo>
                    <a:pt x="1216" y="1176"/>
                    <a:pt x="1216" y="1176"/>
                    <a:pt x="1216" y="1176"/>
                  </a:cubicBezTo>
                  <a:cubicBezTo>
                    <a:pt x="1194" y="1198"/>
                    <a:pt x="1194" y="1198"/>
                    <a:pt x="1194" y="1198"/>
                  </a:cubicBezTo>
                  <a:cubicBezTo>
                    <a:pt x="1177" y="1215"/>
                    <a:pt x="1150" y="1221"/>
                    <a:pt x="1126" y="1210"/>
                  </a:cubicBezTo>
                  <a:cubicBezTo>
                    <a:pt x="1103" y="1201"/>
                    <a:pt x="1088" y="1179"/>
                    <a:pt x="1088" y="1154"/>
                  </a:cubicBezTo>
                  <a:cubicBezTo>
                    <a:pt x="1088" y="1088"/>
                    <a:pt x="1088" y="1088"/>
                    <a:pt x="1088" y="1088"/>
                  </a:cubicBezTo>
                  <a:cubicBezTo>
                    <a:pt x="896" y="1088"/>
                    <a:pt x="896" y="1088"/>
                    <a:pt x="896" y="1088"/>
                  </a:cubicBezTo>
                  <a:cubicBezTo>
                    <a:pt x="896" y="1154"/>
                    <a:pt x="896" y="1154"/>
                    <a:pt x="896" y="1154"/>
                  </a:cubicBezTo>
                  <a:cubicBezTo>
                    <a:pt x="896" y="1179"/>
                    <a:pt x="881" y="1201"/>
                    <a:pt x="857" y="1211"/>
                  </a:cubicBezTo>
                  <a:cubicBezTo>
                    <a:pt x="834" y="1221"/>
                    <a:pt x="807" y="1215"/>
                    <a:pt x="790" y="1198"/>
                  </a:cubicBezTo>
                  <a:cubicBezTo>
                    <a:pt x="768" y="1176"/>
                    <a:pt x="768" y="1176"/>
                    <a:pt x="768" y="1176"/>
                  </a:cubicBezTo>
                  <a:cubicBezTo>
                    <a:pt x="768" y="832"/>
                    <a:pt x="768" y="832"/>
                    <a:pt x="768" y="832"/>
                  </a:cubicBezTo>
                  <a:lnTo>
                    <a:pt x="1216" y="832"/>
                  </a:lnTo>
                  <a:close/>
                  <a:moveTo>
                    <a:pt x="1258" y="1427"/>
                  </a:moveTo>
                  <a:cubicBezTo>
                    <a:pt x="1278" y="1474"/>
                    <a:pt x="1323" y="1504"/>
                    <a:pt x="1374" y="1504"/>
                  </a:cubicBezTo>
                  <a:cubicBezTo>
                    <a:pt x="1376" y="1504"/>
                    <a:pt x="1376" y="1504"/>
                    <a:pt x="1376" y="1504"/>
                  </a:cubicBezTo>
                  <a:cubicBezTo>
                    <a:pt x="1376" y="1568"/>
                    <a:pt x="1376" y="1568"/>
                    <a:pt x="1376" y="1568"/>
                  </a:cubicBezTo>
                  <a:cubicBezTo>
                    <a:pt x="1374" y="1568"/>
                    <a:pt x="1374" y="1568"/>
                    <a:pt x="1374" y="1568"/>
                  </a:cubicBezTo>
                  <a:cubicBezTo>
                    <a:pt x="1323" y="1568"/>
                    <a:pt x="1278" y="1598"/>
                    <a:pt x="1258" y="1646"/>
                  </a:cubicBezTo>
                  <a:cubicBezTo>
                    <a:pt x="1238" y="1694"/>
                    <a:pt x="1249" y="1748"/>
                    <a:pt x="1285" y="1784"/>
                  </a:cubicBezTo>
                  <a:cubicBezTo>
                    <a:pt x="1286" y="1785"/>
                    <a:pt x="1286" y="1785"/>
                    <a:pt x="1286" y="1785"/>
                  </a:cubicBezTo>
                  <a:cubicBezTo>
                    <a:pt x="1241" y="1830"/>
                    <a:pt x="1241" y="1830"/>
                    <a:pt x="1241" y="1830"/>
                  </a:cubicBezTo>
                  <a:cubicBezTo>
                    <a:pt x="1240" y="1829"/>
                    <a:pt x="1240" y="1829"/>
                    <a:pt x="1240" y="1829"/>
                  </a:cubicBezTo>
                  <a:cubicBezTo>
                    <a:pt x="1204" y="1793"/>
                    <a:pt x="1150" y="1782"/>
                    <a:pt x="1101" y="1802"/>
                  </a:cubicBezTo>
                  <a:cubicBezTo>
                    <a:pt x="1054" y="1822"/>
                    <a:pt x="1024" y="1867"/>
                    <a:pt x="1024" y="1918"/>
                  </a:cubicBezTo>
                  <a:cubicBezTo>
                    <a:pt x="1024" y="1920"/>
                    <a:pt x="1024" y="1920"/>
                    <a:pt x="1024" y="1920"/>
                  </a:cubicBezTo>
                  <a:cubicBezTo>
                    <a:pt x="960" y="1920"/>
                    <a:pt x="960" y="1920"/>
                    <a:pt x="960" y="1920"/>
                  </a:cubicBezTo>
                  <a:cubicBezTo>
                    <a:pt x="960" y="1918"/>
                    <a:pt x="960" y="1918"/>
                    <a:pt x="960" y="1918"/>
                  </a:cubicBezTo>
                  <a:cubicBezTo>
                    <a:pt x="960" y="1867"/>
                    <a:pt x="930" y="1822"/>
                    <a:pt x="882" y="1802"/>
                  </a:cubicBezTo>
                  <a:cubicBezTo>
                    <a:pt x="834" y="1782"/>
                    <a:pt x="780" y="1793"/>
                    <a:pt x="744" y="1829"/>
                  </a:cubicBezTo>
                  <a:cubicBezTo>
                    <a:pt x="743" y="1830"/>
                    <a:pt x="743" y="1830"/>
                    <a:pt x="743" y="1830"/>
                  </a:cubicBezTo>
                  <a:cubicBezTo>
                    <a:pt x="698" y="1785"/>
                    <a:pt x="698" y="1785"/>
                    <a:pt x="698" y="1785"/>
                  </a:cubicBezTo>
                  <a:cubicBezTo>
                    <a:pt x="699" y="1784"/>
                    <a:pt x="699" y="1784"/>
                    <a:pt x="699" y="1784"/>
                  </a:cubicBezTo>
                  <a:cubicBezTo>
                    <a:pt x="735" y="1748"/>
                    <a:pt x="746" y="1694"/>
                    <a:pt x="726" y="1645"/>
                  </a:cubicBezTo>
                  <a:cubicBezTo>
                    <a:pt x="706" y="1598"/>
                    <a:pt x="661" y="1568"/>
                    <a:pt x="610" y="1568"/>
                  </a:cubicBezTo>
                  <a:cubicBezTo>
                    <a:pt x="608" y="1568"/>
                    <a:pt x="608" y="1568"/>
                    <a:pt x="608" y="1568"/>
                  </a:cubicBezTo>
                  <a:cubicBezTo>
                    <a:pt x="608" y="1504"/>
                    <a:pt x="608" y="1504"/>
                    <a:pt x="608" y="1504"/>
                  </a:cubicBezTo>
                  <a:cubicBezTo>
                    <a:pt x="610" y="1504"/>
                    <a:pt x="610" y="1504"/>
                    <a:pt x="610" y="1504"/>
                  </a:cubicBezTo>
                  <a:cubicBezTo>
                    <a:pt x="661" y="1504"/>
                    <a:pt x="706" y="1474"/>
                    <a:pt x="726" y="1426"/>
                  </a:cubicBezTo>
                  <a:cubicBezTo>
                    <a:pt x="746" y="1378"/>
                    <a:pt x="735" y="1324"/>
                    <a:pt x="699" y="1288"/>
                  </a:cubicBezTo>
                  <a:cubicBezTo>
                    <a:pt x="698" y="1287"/>
                    <a:pt x="698" y="1287"/>
                    <a:pt x="698" y="1287"/>
                  </a:cubicBezTo>
                  <a:cubicBezTo>
                    <a:pt x="743" y="1242"/>
                    <a:pt x="743" y="1242"/>
                    <a:pt x="743" y="1242"/>
                  </a:cubicBezTo>
                  <a:cubicBezTo>
                    <a:pt x="744" y="1243"/>
                    <a:pt x="744" y="1243"/>
                    <a:pt x="744" y="1243"/>
                  </a:cubicBezTo>
                  <a:cubicBezTo>
                    <a:pt x="780" y="1279"/>
                    <a:pt x="834" y="1290"/>
                    <a:pt x="883" y="1270"/>
                  </a:cubicBezTo>
                  <a:cubicBezTo>
                    <a:pt x="930" y="1250"/>
                    <a:pt x="960" y="1205"/>
                    <a:pt x="960" y="1154"/>
                  </a:cubicBezTo>
                  <a:cubicBezTo>
                    <a:pt x="960" y="1152"/>
                    <a:pt x="960" y="1152"/>
                    <a:pt x="960" y="1152"/>
                  </a:cubicBezTo>
                  <a:cubicBezTo>
                    <a:pt x="1024" y="1152"/>
                    <a:pt x="1024" y="1152"/>
                    <a:pt x="1024" y="1152"/>
                  </a:cubicBezTo>
                  <a:cubicBezTo>
                    <a:pt x="1024" y="1154"/>
                    <a:pt x="1024" y="1154"/>
                    <a:pt x="1024" y="1154"/>
                  </a:cubicBezTo>
                  <a:cubicBezTo>
                    <a:pt x="1024" y="1205"/>
                    <a:pt x="1054" y="1250"/>
                    <a:pt x="1102" y="1270"/>
                  </a:cubicBezTo>
                  <a:cubicBezTo>
                    <a:pt x="1150" y="1290"/>
                    <a:pt x="1204" y="1279"/>
                    <a:pt x="1240" y="1243"/>
                  </a:cubicBezTo>
                  <a:cubicBezTo>
                    <a:pt x="1241" y="1242"/>
                    <a:pt x="1241" y="1242"/>
                    <a:pt x="1241" y="1242"/>
                  </a:cubicBezTo>
                  <a:cubicBezTo>
                    <a:pt x="1286" y="1287"/>
                    <a:pt x="1286" y="1287"/>
                    <a:pt x="1286" y="1287"/>
                  </a:cubicBezTo>
                  <a:cubicBezTo>
                    <a:pt x="1285" y="1288"/>
                    <a:pt x="1285" y="1288"/>
                    <a:pt x="1285" y="1288"/>
                  </a:cubicBezTo>
                  <a:cubicBezTo>
                    <a:pt x="1249" y="1324"/>
                    <a:pt x="1238" y="1378"/>
                    <a:pt x="1258" y="1427"/>
                  </a:cubicBezTo>
                  <a:close/>
                  <a:moveTo>
                    <a:pt x="1280" y="512"/>
                  </a:moveTo>
                  <a:cubicBezTo>
                    <a:pt x="1280" y="603"/>
                    <a:pt x="1251" y="693"/>
                    <a:pt x="1199" y="768"/>
                  </a:cubicBezTo>
                  <a:cubicBezTo>
                    <a:pt x="785" y="768"/>
                    <a:pt x="785" y="768"/>
                    <a:pt x="785" y="768"/>
                  </a:cubicBezTo>
                  <a:cubicBezTo>
                    <a:pt x="733" y="693"/>
                    <a:pt x="704" y="603"/>
                    <a:pt x="704" y="512"/>
                  </a:cubicBezTo>
                  <a:cubicBezTo>
                    <a:pt x="704" y="320"/>
                    <a:pt x="704" y="320"/>
                    <a:pt x="704" y="320"/>
                  </a:cubicBezTo>
                  <a:cubicBezTo>
                    <a:pt x="704" y="285"/>
                    <a:pt x="733" y="256"/>
                    <a:pt x="768" y="256"/>
                  </a:cubicBezTo>
                  <a:cubicBezTo>
                    <a:pt x="1088" y="256"/>
                    <a:pt x="1088" y="256"/>
                    <a:pt x="1088" y="256"/>
                  </a:cubicBezTo>
                  <a:cubicBezTo>
                    <a:pt x="1088" y="298"/>
                    <a:pt x="1060" y="334"/>
                    <a:pt x="1019" y="344"/>
                  </a:cubicBezTo>
                  <a:cubicBezTo>
                    <a:pt x="812" y="396"/>
                    <a:pt x="812" y="396"/>
                    <a:pt x="812" y="396"/>
                  </a:cubicBezTo>
                  <a:cubicBezTo>
                    <a:pt x="837" y="434"/>
                    <a:pt x="837" y="434"/>
                    <a:pt x="837" y="434"/>
                  </a:cubicBezTo>
                  <a:cubicBezTo>
                    <a:pt x="876" y="491"/>
                    <a:pt x="896" y="558"/>
                    <a:pt x="896" y="627"/>
                  </a:cubicBezTo>
                  <a:cubicBezTo>
                    <a:pt x="896" y="640"/>
                    <a:pt x="896" y="640"/>
                    <a:pt x="896" y="640"/>
                  </a:cubicBezTo>
                  <a:cubicBezTo>
                    <a:pt x="960" y="640"/>
                    <a:pt x="960" y="640"/>
                    <a:pt x="960" y="640"/>
                  </a:cubicBezTo>
                  <a:cubicBezTo>
                    <a:pt x="960" y="627"/>
                    <a:pt x="960" y="627"/>
                    <a:pt x="960" y="627"/>
                  </a:cubicBezTo>
                  <a:cubicBezTo>
                    <a:pt x="960" y="565"/>
                    <a:pt x="945" y="504"/>
                    <a:pt x="918" y="448"/>
                  </a:cubicBezTo>
                  <a:cubicBezTo>
                    <a:pt x="1280" y="448"/>
                    <a:pt x="1280" y="448"/>
                    <a:pt x="1280" y="448"/>
                  </a:cubicBezTo>
                  <a:lnTo>
                    <a:pt x="1280" y="512"/>
                  </a:lnTo>
                  <a:close/>
                  <a:moveTo>
                    <a:pt x="1664" y="1280"/>
                  </a:moveTo>
                  <a:cubicBezTo>
                    <a:pt x="1523" y="1280"/>
                    <a:pt x="1408" y="1165"/>
                    <a:pt x="1408" y="1024"/>
                  </a:cubicBezTo>
                  <a:cubicBezTo>
                    <a:pt x="1920" y="1024"/>
                    <a:pt x="1920" y="1024"/>
                    <a:pt x="1920" y="1024"/>
                  </a:cubicBezTo>
                  <a:cubicBezTo>
                    <a:pt x="1920" y="1165"/>
                    <a:pt x="1805" y="1280"/>
                    <a:pt x="1664" y="1280"/>
                  </a:cubicBezTo>
                  <a:close/>
                  <a:moveTo>
                    <a:pt x="1902" y="960"/>
                  </a:moveTo>
                  <a:cubicBezTo>
                    <a:pt x="1426" y="960"/>
                    <a:pt x="1426" y="960"/>
                    <a:pt x="1426" y="960"/>
                  </a:cubicBezTo>
                  <a:cubicBezTo>
                    <a:pt x="1653" y="479"/>
                    <a:pt x="1653" y="479"/>
                    <a:pt x="1653" y="479"/>
                  </a:cubicBezTo>
                  <a:cubicBezTo>
                    <a:pt x="1657" y="479"/>
                    <a:pt x="1660" y="480"/>
                    <a:pt x="1664" y="480"/>
                  </a:cubicBezTo>
                  <a:cubicBezTo>
                    <a:pt x="1668" y="480"/>
                    <a:pt x="1671" y="479"/>
                    <a:pt x="1675" y="479"/>
                  </a:cubicBezTo>
                  <a:lnTo>
                    <a:pt x="1902" y="9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CA18CFF4-201A-41DA-AB5C-DF31B0CE85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" y="3391"/>
              <a:ext cx="84" cy="84"/>
            </a:xfrm>
            <a:custGeom>
              <a:avLst/>
              <a:gdLst>
                <a:gd name="T0" fmla="*/ 224 w 448"/>
                <a:gd name="T1" fmla="*/ 0 h 448"/>
                <a:gd name="T2" fmla="*/ 0 w 448"/>
                <a:gd name="T3" fmla="*/ 224 h 448"/>
                <a:gd name="T4" fmla="*/ 224 w 448"/>
                <a:gd name="T5" fmla="*/ 448 h 448"/>
                <a:gd name="T6" fmla="*/ 448 w 448"/>
                <a:gd name="T7" fmla="*/ 224 h 448"/>
                <a:gd name="T8" fmla="*/ 224 w 448"/>
                <a:gd name="T9" fmla="*/ 0 h 448"/>
                <a:gd name="T10" fmla="*/ 224 w 448"/>
                <a:gd name="T11" fmla="*/ 384 h 448"/>
                <a:gd name="T12" fmla="*/ 64 w 448"/>
                <a:gd name="T13" fmla="*/ 224 h 448"/>
                <a:gd name="T14" fmla="*/ 224 w 448"/>
                <a:gd name="T15" fmla="*/ 64 h 448"/>
                <a:gd name="T16" fmla="*/ 384 w 448"/>
                <a:gd name="T17" fmla="*/ 224 h 448"/>
                <a:gd name="T18" fmla="*/ 224 w 448"/>
                <a:gd name="T19" fmla="*/ 384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448">
                  <a:moveTo>
                    <a:pt x="224" y="0"/>
                  </a:moveTo>
                  <a:cubicBezTo>
                    <a:pt x="101" y="0"/>
                    <a:pt x="0" y="101"/>
                    <a:pt x="0" y="224"/>
                  </a:cubicBezTo>
                  <a:cubicBezTo>
                    <a:pt x="0" y="347"/>
                    <a:pt x="101" y="448"/>
                    <a:pt x="224" y="448"/>
                  </a:cubicBezTo>
                  <a:cubicBezTo>
                    <a:pt x="347" y="448"/>
                    <a:pt x="448" y="347"/>
                    <a:pt x="448" y="224"/>
                  </a:cubicBezTo>
                  <a:cubicBezTo>
                    <a:pt x="448" y="101"/>
                    <a:pt x="347" y="0"/>
                    <a:pt x="224" y="0"/>
                  </a:cubicBezTo>
                  <a:close/>
                  <a:moveTo>
                    <a:pt x="224" y="384"/>
                  </a:moveTo>
                  <a:cubicBezTo>
                    <a:pt x="136" y="384"/>
                    <a:pt x="64" y="312"/>
                    <a:pt x="64" y="224"/>
                  </a:cubicBezTo>
                  <a:cubicBezTo>
                    <a:pt x="64" y="136"/>
                    <a:pt x="136" y="64"/>
                    <a:pt x="224" y="64"/>
                  </a:cubicBezTo>
                  <a:cubicBezTo>
                    <a:pt x="312" y="64"/>
                    <a:pt x="384" y="136"/>
                    <a:pt x="384" y="224"/>
                  </a:cubicBezTo>
                  <a:cubicBezTo>
                    <a:pt x="384" y="312"/>
                    <a:pt x="312" y="384"/>
                    <a:pt x="224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8A02A8E4-7CEA-4005-8B25-B2FD8BF4D3A5}"/>
              </a:ext>
            </a:extLst>
          </p:cNvPr>
          <p:cNvGrpSpPr>
            <a:grpSpLocks noChangeAspect="1"/>
          </p:cNvGrpSpPr>
          <p:nvPr/>
        </p:nvGrpSpPr>
        <p:grpSpPr>
          <a:xfrm>
            <a:off x="1740755" y="2035341"/>
            <a:ext cx="565180" cy="542975"/>
            <a:chOff x="4708525" y="1779588"/>
            <a:chExt cx="295276" cy="312738"/>
          </a:xfrm>
          <a:solidFill>
            <a:srgbClr val="00497E"/>
          </a:solidFill>
        </p:grpSpPr>
        <p:sp>
          <p:nvSpPr>
            <p:cNvPr id="38" name="Freeform 40">
              <a:extLst>
                <a:ext uri="{FF2B5EF4-FFF2-40B4-BE49-F238E27FC236}">
                  <a16:creationId xmlns:a16="http://schemas.microsoft.com/office/drawing/2014/main" id="{D2935B21-DB95-46B0-A613-7FDC7E885A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8713" y="1779588"/>
              <a:ext cx="65088" cy="312738"/>
            </a:xfrm>
            <a:custGeom>
              <a:avLst/>
              <a:gdLst>
                <a:gd name="T0" fmla="*/ 162 w 171"/>
                <a:gd name="T1" fmla="*/ 151 h 814"/>
                <a:gd name="T2" fmla="*/ 147 w 171"/>
                <a:gd name="T3" fmla="*/ 111 h 814"/>
                <a:gd name="T4" fmla="*/ 155 w 171"/>
                <a:gd name="T5" fmla="*/ 77 h 814"/>
                <a:gd name="T6" fmla="*/ 78 w 171"/>
                <a:gd name="T7" fmla="*/ 0 h 814"/>
                <a:gd name="T8" fmla="*/ 0 w 171"/>
                <a:gd name="T9" fmla="*/ 77 h 814"/>
                <a:gd name="T10" fmla="*/ 78 w 171"/>
                <a:gd name="T11" fmla="*/ 154 h 814"/>
                <a:gd name="T12" fmla="*/ 129 w 171"/>
                <a:gd name="T13" fmla="*/ 135 h 814"/>
                <a:gd name="T14" fmla="*/ 139 w 171"/>
                <a:gd name="T15" fmla="*/ 160 h 814"/>
                <a:gd name="T16" fmla="*/ 146 w 171"/>
                <a:gd name="T17" fmla="*/ 197 h 814"/>
                <a:gd name="T18" fmla="*/ 146 w 171"/>
                <a:gd name="T19" fmla="*/ 770 h 814"/>
                <a:gd name="T20" fmla="*/ 127 w 171"/>
                <a:gd name="T21" fmla="*/ 789 h 814"/>
                <a:gd name="T22" fmla="*/ 108 w 171"/>
                <a:gd name="T23" fmla="*/ 773 h 814"/>
                <a:gd name="T24" fmla="*/ 91 w 171"/>
                <a:gd name="T25" fmla="*/ 418 h 814"/>
                <a:gd name="T26" fmla="*/ 78 w 171"/>
                <a:gd name="T27" fmla="*/ 406 h 814"/>
                <a:gd name="T28" fmla="*/ 66 w 171"/>
                <a:gd name="T29" fmla="*/ 419 h 814"/>
                <a:gd name="T30" fmla="*/ 83 w 171"/>
                <a:gd name="T31" fmla="*/ 774 h 814"/>
                <a:gd name="T32" fmla="*/ 83 w 171"/>
                <a:gd name="T33" fmla="*/ 776 h 814"/>
                <a:gd name="T34" fmla="*/ 127 w 171"/>
                <a:gd name="T35" fmla="*/ 814 h 814"/>
                <a:gd name="T36" fmla="*/ 171 w 171"/>
                <a:gd name="T37" fmla="*/ 770 h 814"/>
                <a:gd name="T38" fmla="*/ 171 w 171"/>
                <a:gd name="T39" fmla="*/ 197 h 814"/>
                <a:gd name="T40" fmla="*/ 162 w 171"/>
                <a:gd name="T41" fmla="*/ 151 h 814"/>
                <a:gd name="T42" fmla="*/ 78 w 171"/>
                <a:gd name="T43" fmla="*/ 129 h 814"/>
                <a:gd name="T44" fmla="*/ 26 w 171"/>
                <a:gd name="T45" fmla="*/ 77 h 814"/>
                <a:gd name="T46" fmla="*/ 78 w 171"/>
                <a:gd name="T47" fmla="*/ 25 h 814"/>
                <a:gd name="T48" fmla="*/ 130 w 171"/>
                <a:gd name="T49" fmla="*/ 77 h 814"/>
                <a:gd name="T50" fmla="*/ 78 w 171"/>
                <a:gd name="T51" fmla="*/ 129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1" h="814">
                  <a:moveTo>
                    <a:pt x="162" y="151"/>
                  </a:moveTo>
                  <a:cubicBezTo>
                    <a:pt x="147" y="111"/>
                    <a:pt x="147" y="111"/>
                    <a:pt x="147" y="111"/>
                  </a:cubicBezTo>
                  <a:cubicBezTo>
                    <a:pt x="152" y="101"/>
                    <a:pt x="155" y="89"/>
                    <a:pt x="155" y="77"/>
                  </a:cubicBezTo>
                  <a:cubicBezTo>
                    <a:pt x="155" y="35"/>
                    <a:pt x="120" y="0"/>
                    <a:pt x="78" y="0"/>
                  </a:cubicBezTo>
                  <a:cubicBezTo>
                    <a:pt x="35" y="0"/>
                    <a:pt x="0" y="35"/>
                    <a:pt x="0" y="77"/>
                  </a:cubicBezTo>
                  <a:cubicBezTo>
                    <a:pt x="0" y="120"/>
                    <a:pt x="35" y="154"/>
                    <a:pt x="78" y="154"/>
                  </a:cubicBezTo>
                  <a:cubicBezTo>
                    <a:pt x="97" y="154"/>
                    <a:pt x="115" y="147"/>
                    <a:pt x="129" y="135"/>
                  </a:cubicBezTo>
                  <a:cubicBezTo>
                    <a:pt x="139" y="160"/>
                    <a:pt x="139" y="160"/>
                    <a:pt x="139" y="160"/>
                  </a:cubicBezTo>
                  <a:cubicBezTo>
                    <a:pt x="144" y="172"/>
                    <a:pt x="146" y="185"/>
                    <a:pt x="146" y="197"/>
                  </a:cubicBezTo>
                  <a:cubicBezTo>
                    <a:pt x="146" y="770"/>
                    <a:pt x="146" y="770"/>
                    <a:pt x="146" y="770"/>
                  </a:cubicBezTo>
                  <a:cubicBezTo>
                    <a:pt x="146" y="780"/>
                    <a:pt x="138" y="789"/>
                    <a:pt x="127" y="789"/>
                  </a:cubicBezTo>
                  <a:cubicBezTo>
                    <a:pt x="118" y="789"/>
                    <a:pt x="110" y="782"/>
                    <a:pt x="108" y="773"/>
                  </a:cubicBezTo>
                  <a:cubicBezTo>
                    <a:pt x="91" y="418"/>
                    <a:pt x="91" y="418"/>
                    <a:pt x="91" y="418"/>
                  </a:cubicBezTo>
                  <a:cubicBezTo>
                    <a:pt x="91" y="411"/>
                    <a:pt x="85" y="406"/>
                    <a:pt x="78" y="406"/>
                  </a:cubicBezTo>
                  <a:cubicBezTo>
                    <a:pt x="71" y="406"/>
                    <a:pt x="65" y="412"/>
                    <a:pt x="66" y="419"/>
                  </a:cubicBezTo>
                  <a:cubicBezTo>
                    <a:pt x="83" y="774"/>
                    <a:pt x="83" y="774"/>
                    <a:pt x="83" y="774"/>
                  </a:cubicBezTo>
                  <a:cubicBezTo>
                    <a:pt x="83" y="775"/>
                    <a:pt x="83" y="775"/>
                    <a:pt x="83" y="776"/>
                  </a:cubicBezTo>
                  <a:cubicBezTo>
                    <a:pt x="86" y="797"/>
                    <a:pt x="105" y="814"/>
                    <a:pt x="127" y="814"/>
                  </a:cubicBezTo>
                  <a:cubicBezTo>
                    <a:pt x="152" y="814"/>
                    <a:pt x="171" y="794"/>
                    <a:pt x="171" y="770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71" y="181"/>
                    <a:pt x="168" y="166"/>
                    <a:pt x="162" y="151"/>
                  </a:cubicBezTo>
                  <a:close/>
                  <a:moveTo>
                    <a:pt x="78" y="129"/>
                  </a:moveTo>
                  <a:cubicBezTo>
                    <a:pt x="49" y="129"/>
                    <a:pt x="26" y="106"/>
                    <a:pt x="26" y="77"/>
                  </a:cubicBezTo>
                  <a:cubicBezTo>
                    <a:pt x="26" y="48"/>
                    <a:pt x="49" y="25"/>
                    <a:pt x="78" y="25"/>
                  </a:cubicBezTo>
                  <a:cubicBezTo>
                    <a:pt x="106" y="25"/>
                    <a:pt x="130" y="48"/>
                    <a:pt x="130" y="77"/>
                  </a:cubicBezTo>
                  <a:cubicBezTo>
                    <a:pt x="130" y="106"/>
                    <a:pt x="106" y="129"/>
                    <a:pt x="78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/>
            </a:p>
          </p:txBody>
        </p: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4D80D4B0-5552-4C0C-9181-7F691D33D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913" y="1844676"/>
              <a:ext cx="98425" cy="77788"/>
            </a:xfrm>
            <a:custGeom>
              <a:avLst/>
              <a:gdLst>
                <a:gd name="T0" fmla="*/ 39 w 258"/>
                <a:gd name="T1" fmla="*/ 150 h 203"/>
                <a:gd name="T2" fmla="*/ 152 w 258"/>
                <a:gd name="T3" fmla="*/ 150 h 203"/>
                <a:gd name="T4" fmla="*/ 180 w 258"/>
                <a:gd name="T5" fmla="*/ 130 h 203"/>
                <a:gd name="T6" fmla="*/ 218 w 258"/>
                <a:gd name="T7" fmla="*/ 18 h 203"/>
                <a:gd name="T8" fmla="*/ 210 w 258"/>
                <a:gd name="T9" fmla="*/ 2 h 203"/>
                <a:gd name="T10" fmla="*/ 194 w 258"/>
                <a:gd name="T11" fmla="*/ 10 h 203"/>
                <a:gd name="T12" fmla="*/ 156 w 258"/>
                <a:gd name="T13" fmla="*/ 122 h 203"/>
                <a:gd name="T14" fmla="*/ 156 w 258"/>
                <a:gd name="T15" fmla="*/ 122 h 203"/>
                <a:gd name="T16" fmla="*/ 152 w 258"/>
                <a:gd name="T17" fmla="*/ 124 h 203"/>
                <a:gd name="T18" fmla="*/ 39 w 258"/>
                <a:gd name="T19" fmla="*/ 124 h 203"/>
                <a:gd name="T20" fmla="*/ 0 w 258"/>
                <a:gd name="T21" fmla="*/ 164 h 203"/>
                <a:gd name="T22" fmla="*/ 39 w 258"/>
                <a:gd name="T23" fmla="*/ 203 h 203"/>
                <a:gd name="T24" fmla="*/ 192 w 258"/>
                <a:gd name="T25" fmla="*/ 203 h 203"/>
                <a:gd name="T26" fmla="*/ 223 w 258"/>
                <a:gd name="T27" fmla="*/ 183 h 203"/>
                <a:gd name="T28" fmla="*/ 255 w 258"/>
                <a:gd name="T29" fmla="*/ 102 h 203"/>
                <a:gd name="T30" fmla="*/ 248 w 258"/>
                <a:gd name="T31" fmla="*/ 86 h 203"/>
                <a:gd name="T32" fmla="*/ 231 w 258"/>
                <a:gd name="T33" fmla="*/ 93 h 203"/>
                <a:gd name="T34" fmla="*/ 199 w 258"/>
                <a:gd name="T35" fmla="*/ 173 h 203"/>
                <a:gd name="T36" fmla="*/ 192 w 258"/>
                <a:gd name="T37" fmla="*/ 178 h 203"/>
                <a:gd name="T38" fmla="*/ 39 w 258"/>
                <a:gd name="T39" fmla="*/ 178 h 203"/>
                <a:gd name="T40" fmla="*/ 25 w 258"/>
                <a:gd name="T41" fmla="*/ 164 h 203"/>
                <a:gd name="T42" fmla="*/ 39 w 258"/>
                <a:gd name="T43" fmla="*/ 15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8" h="203">
                  <a:moveTo>
                    <a:pt x="39" y="150"/>
                  </a:moveTo>
                  <a:cubicBezTo>
                    <a:pt x="152" y="150"/>
                    <a:pt x="152" y="150"/>
                    <a:pt x="152" y="150"/>
                  </a:cubicBezTo>
                  <a:cubicBezTo>
                    <a:pt x="165" y="150"/>
                    <a:pt x="176" y="142"/>
                    <a:pt x="180" y="130"/>
                  </a:cubicBezTo>
                  <a:cubicBezTo>
                    <a:pt x="218" y="18"/>
                    <a:pt x="218" y="18"/>
                    <a:pt x="218" y="18"/>
                  </a:cubicBezTo>
                  <a:cubicBezTo>
                    <a:pt x="221" y="12"/>
                    <a:pt x="217" y="5"/>
                    <a:pt x="210" y="2"/>
                  </a:cubicBezTo>
                  <a:cubicBezTo>
                    <a:pt x="204" y="0"/>
                    <a:pt x="197" y="3"/>
                    <a:pt x="194" y="10"/>
                  </a:cubicBezTo>
                  <a:cubicBezTo>
                    <a:pt x="156" y="122"/>
                    <a:pt x="156" y="122"/>
                    <a:pt x="156" y="122"/>
                  </a:cubicBezTo>
                  <a:cubicBezTo>
                    <a:pt x="156" y="122"/>
                    <a:pt x="156" y="122"/>
                    <a:pt x="156" y="122"/>
                  </a:cubicBezTo>
                  <a:cubicBezTo>
                    <a:pt x="155" y="123"/>
                    <a:pt x="154" y="124"/>
                    <a:pt x="152" y="124"/>
                  </a:cubicBezTo>
                  <a:cubicBezTo>
                    <a:pt x="39" y="124"/>
                    <a:pt x="39" y="124"/>
                    <a:pt x="39" y="124"/>
                  </a:cubicBezTo>
                  <a:cubicBezTo>
                    <a:pt x="18" y="124"/>
                    <a:pt x="0" y="142"/>
                    <a:pt x="0" y="164"/>
                  </a:cubicBezTo>
                  <a:cubicBezTo>
                    <a:pt x="0" y="186"/>
                    <a:pt x="18" y="203"/>
                    <a:pt x="39" y="203"/>
                  </a:cubicBezTo>
                  <a:cubicBezTo>
                    <a:pt x="192" y="203"/>
                    <a:pt x="192" y="203"/>
                    <a:pt x="192" y="203"/>
                  </a:cubicBezTo>
                  <a:cubicBezTo>
                    <a:pt x="206" y="203"/>
                    <a:pt x="218" y="195"/>
                    <a:pt x="223" y="183"/>
                  </a:cubicBezTo>
                  <a:cubicBezTo>
                    <a:pt x="255" y="102"/>
                    <a:pt x="255" y="102"/>
                    <a:pt x="255" y="102"/>
                  </a:cubicBezTo>
                  <a:cubicBezTo>
                    <a:pt x="258" y="96"/>
                    <a:pt x="254" y="88"/>
                    <a:pt x="248" y="86"/>
                  </a:cubicBezTo>
                  <a:cubicBezTo>
                    <a:pt x="241" y="83"/>
                    <a:pt x="234" y="86"/>
                    <a:pt x="231" y="93"/>
                  </a:cubicBezTo>
                  <a:cubicBezTo>
                    <a:pt x="199" y="173"/>
                    <a:pt x="199" y="173"/>
                    <a:pt x="199" y="173"/>
                  </a:cubicBezTo>
                  <a:cubicBezTo>
                    <a:pt x="198" y="176"/>
                    <a:pt x="195" y="178"/>
                    <a:pt x="192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32" y="178"/>
                    <a:pt x="25" y="172"/>
                    <a:pt x="25" y="164"/>
                  </a:cubicBezTo>
                  <a:cubicBezTo>
                    <a:pt x="25" y="156"/>
                    <a:pt x="32" y="150"/>
                    <a:pt x="39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/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id="{EE784B82-6D9C-4895-BAE6-4DC88210B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1839913"/>
              <a:ext cx="109538" cy="123825"/>
            </a:xfrm>
            <a:custGeom>
              <a:avLst/>
              <a:gdLst>
                <a:gd name="T0" fmla="*/ 258 w 286"/>
                <a:gd name="T1" fmla="*/ 245 h 324"/>
                <a:gd name="T2" fmla="*/ 258 w 286"/>
                <a:gd name="T3" fmla="*/ 259 h 324"/>
                <a:gd name="T4" fmla="*/ 245 w 286"/>
                <a:gd name="T5" fmla="*/ 259 h 324"/>
                <a:gd name="T6" fmla="*/ 193 w 286"/>
                <a:gd name="T7" fmla="*/ 236 h 324"/>
                <a:gd name="T8" fmla="*/ 171 w 286"/>
                <a:gd name="T9" fmla="*/ 289 h 324"/>
                <a:gd name="T10" fmla="*/ 153 w 286"/>
                <a:gd name="T11" fmla="*/ 289 h 324"/>
                <a:gd name="T12" fmla="*/ 131 w 286"/>
                <a:gd name="T13" fmla="*/ 236 h 324"/>
                <a:gd name="T14" fmla="*/ 78 w 286"/>
                <a:gd name="T15" fmla="*/ 259 h 324"/>
                <a:gd name="T16" fmla="*/ 65 w 286"/>
                <a:gd name="T17" fmla="*/ 259 h 324"/>
                <a:gd name="T18" fmla="*/ 65 w 286"/>
                <a:gd name="T19" fmla="*/ 245 h 324"/>
                <a:gd name="T20" fmla="*/ 88 w 286"/>
                <a:gd name="T21" fmla="*/ 193 h 324"/>
                <a:gd name="T22" fmla="*/ 35 w 286"/>
                <a:gd name="T23" fmla="*/ 171 h 324"/>
                <a:gd name="T24" fmla="*/ 35 w 286"/>
                <a:gd name="T25" fmla="*/ 153 h 324"/>
                <a:gd name="T26" fmla="*/ 88 w 286"/>
                <a:gd name="T27" fmla="*/ 131 h 324"/>
                <a:gd name="T28" fmla="*/ 65 w 286"/>
                <a:gd name="T29" fmla="*/ 79 h 324"/>
                <a:gd name="T30" fmla="*/ 65 w 286"/>
                <a:gd name="T31" fmla="*/ 65 h 324"/>
                <a:gd name="T32" fmla="*/ 78 w 286"/>
                <a:gd name="T33" fmla="*/ 65 h 324"/>
                <a:gd name="T34" fmla="*/ 131 w 286"/>
                <a:gd name="T35" fmla="*/ 88 h 324"/>
                <a:gd name="T36" fmla="*/ 153 w 286"/>
                <a:gd name="T37" fmla="*/ 35 h 324"/>
                <a:gd name="T38" fmla="*/ 171 w 286"/>
                <a:gd name="T39" fmla="*/ 35 h 324"/>
                <a:gd name="T40" fmla="*/ 193 w 286"/>
                <a:gd name="T41" fmla="*/ 88 h 324"/>
                <a:gd name="T42" fmla="*/ 245 w 286"/>
                <a:gd name="T43" fmla="*/ 65 h 324"/>
                <a:gd name="T44" fmla="*/ 258 w 286"/>
                <a:gd name="T45" fmla="*/ 65 h 324"/>
                <a:gd name="T46" fmla="*/ 258 w 286"/>
                <a:gd name="T47" fmla="*/ 79 h 324"/>
                <a:gd name="T48" fmla="*/ 243 w 286"/>
                <a:gd name="T49" fmla="*/ 112 h 324"/>
                <a:gd name="T50" fmla="*/ 276 w 286"/>
                <a:gd name="T51" fmla="*/ 96 h 324"/>
                <a:gd name="T52" fmla="*/ 276 w 286"/>
                <a:gd name="T53" fmla="*/ 48 h 324"/>
                <a:gd name="T54" fmla="*/ 227 w 286"/>
                <a:gd name="T55" fmla="*/ 48 h 324"/>
                <a:gd name="T56" fmla="*/ 202 w 286"/>
                <a:gd name="T57" fmla="*/ 65 h 324"/>
                <a:gd name="T58" fmla="*/ 196 w 286"/>
                <a:gd name="T59" fmla="*/ 35 h 324"/>
                <a:gd name="T60" fmla="*/ 127 w 286"/>
                <a:gd name="T61" fmla="*/ 35 h 324"/>
                <a:gd name="T62" fmla="*/ 122 w 286"/>
                <a:gd name="T63" fmla="*/ 65 h 324"/>
                <a:gd name="T64" fmla="*/ 96 w 286"/>
                <a:gd name="T65" fmla="*/ 48 h 324"/>
                <a:gd name="T66" fmla="*/ 47 w 286"/>
                <a:gd name="T67" fmla="*/ 48 h 324"/>
                <a:gd name="T68" fmla="*/ 47 w 286"/>
                <a:gd name="T69" fmla="*/ 96 h 324"/>
                <a:gd name="T70" fmla="*/ 65 w 286"/>
                <a:gd name="T71" fmla="*/ 122 h 324"/>
                <a:gd name="T72" fmla="*/ 35 w 286"/>
                <a:gd name="T73" fmla="*/ 127 h 324"/>
                <a:gd name="T74" fmla="*/ 35 w 286"/>
                <a:gd name="T75" fmla="*/ 197 h 324"/>
                <a:gd name="T76" fmla="*/ 65 w 286"/>
                <a:gd name="T77" fmla="*/ 202 h 324"/>
                <a:gd name="T78" fmla="*/ 47 w 286"/>
                <a:gd name="T79" fmla="*/ 228 h 324"/>
                <a:gd name="T80" fmla="*/ 47 w 286"/>
                <a:gd name="T81" fmla="*/ 276 h 324"/>
                <a:gd name="T82" fmla="*/ 96 w 286"/>
                <a:gd name="T83" fmla="*/ 276 h 324"/>
                <a:gd name="T84" fmla="*/ 122 w 286"/>
                <a:gd name="T85" fmla="*/ 259 h 324"/>
                <a:gd name="T86" fmla="*/ 127 w 286"/>
                <a:gd name="T87" fmla="*/ 289 h 324"/>
                <a:gd name="T88" fmla="*/ 196 w 286"/>
                <a:gd name="T89" fmla="*/ 289 h 324"/>
                <a:gd name="T90" fmla="*/ 202 w 286"/>
                <a:gd name="T91" fmla="*/ 259 h 324"/>
                <a:gd name="T92" fmla="*/ 227 w 286"/>
                <a:gd name="T93" fmla="*/ 276 h 324"/>
                <a:gd name="T94" fmla="*/ 276 w 286"/>
                <a:gd name="T95" fmla="*/ 276 h 324"/>
                <a:gd name="T96" fmla="*/ 276 w 286"/>
                <a:gd name="T97" fmla="*/ 22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6" h="324">
                  <a:moveTo>
                    <a:pt x="258" y="228"/>
                  </a:moveTo>
                  <a:cubicBezTo>
                    <a:pt x="254" y="232"/>
                    <a:pt x="254" y="240"/>
                    <a:pt x="258" y="245"/>
                  </a:cubicBezTo>
                  <a:cubicBezTo>
                    <a:pt x="260" y="247"/>
                    <a:pt x="261" y="249"/>
                    <a:pt x="261" y="252"/>
                  </a:cubicBezTo>
                  <a:cubicBezTo>
                    <a:pt x="261" y="254"/>
                    <a:pt x="260" y="257"/>
                    <a:pt x="258" y="259"/>
                  </a:cubicBezTo>
                  <a:cubicBezTo>
                    <a:pt x="257" y="260"/>
                    <a:pt x="254" y="261"/>
                    <a:pt x="252" y="261"/>
                  </a:cubicBezTo>
                  <a:cubicBezTo>
                    <a:pt x="249" y="261"/>
                    <a:pt x="247" y="260"/>
                    <a:pt x="245" y="259"/>
                  </a:cubicBezTo>
                  <a:cubicBezTo>
                    <a:pt x="230" y="243"/>
                    <a:pt x="230" y="243"/>
                    <a:pt x="230" y="243"/>
                  </a:cubicBezTo>
                  <a:cubicBezTo>
                    <a:pt x="220" y="233"/>
                    <a:pt x="206" y="230"/>
                    <a:pt x="193" y="236"/>
                  </a:cubicBezTo>
                  <a:cubicBezTo>
                    <a:pt x="179" y="241"/>
                    <a:pt x="171" y="254"/>
                    <a:pt x="171" y="268"/>
                  </a:cubicBezTo>
                  <a:cubicBezTo>
                    <a:pt x="171" y="289"/>
                    <a:pt x="171" y="289"/>
                    <a:pt x="171" y="289"/>
                  </a:cubicBezTo>
                  <a:cubicBezTo>
                    <a:pt x="171" y="294"/>
                    <a:pt x="167" y="299"/>
                    <a:pt x="162" y="299"/>
                  </a:cubicBezTo>
                  <a:cubicBezTo>
                    <a:pt x="157" y="299"/>
                    <a:pt x="153" y="294"/>
                    <a:pt x="153" y="289"/>
                  </a:cubicBezTo>
                  <a:cubicBezTo>
                    <a:pt x="153" y="268"/>
                    <a:pt x="153" y="268"/>
                    <a:pt x="153" y="268"/>
                  </a:cubicBezTo>
                  <a:cubicBezTo>
                    <a:pt x="153" y="254"/>
                    <a:pt x="144" y="241"/>
                    <a:pt x="131" y="236"/>
                  </a:cubicBezTo>
                  <a:cubicBezTo>
                    <a:pt x="118" y="230"/>
                    <a:pt x="104" y="233"/>
                    <a:pt x="94" y="243"/>
                  </a:cubicBezTo>
                  <a:cubicBezTo>
                    <a:pt x="78" y="259"/>
                    <a:pt x="78" y="259"/>
                    <a:pt x="78" y="259"/>
                  </a:cubicBezTo>
                  <a:cubicBezTo>
                    <a:pt x="77" y="260"/>
                    <a:pt x="74" y="261"/>
                    <a:pt x="72" y="261"/>
                  </a:cubicBezTo>
                  <a:cubicBezTo>
                    <a:pt x="69" y="261"/>
                    <a:pt x="67" y="260"/>
                    <a:pt x="65" y="259"/>
                  </a:cubicBezTo>
                  <a:cubicBezTo>
                    <a:pt x="64" y="257"/>
                    <a:pt x="63" y="254"/>
                    <a:pt x="63" y="252"/>
                  </a:cubicBezTo>
                  <a:cubicBezTo>
                    <a:pt x="63" y="249"/>
                    <a:pt x="64" y="247"/>
                    <a:pt x="65" y="245"/>
                  </a:cubicBezTo>
                  <a:cubicBezTo>
                    <a:pt x="81" y="230"/>
                    <a:pt x="81" y="230"/>
                    <a:pt x="81" y="230"/>
                  </a:cubicBezTo>
                  <a:cubicBezTo>
                    <a:pt x="91" y="220"/>
                    <a:pt x="93" y="206"/>
                    <a:pt x="88" y="193"/>
                  </a:cubicBezTo>
                  <a:cubicBezTo>
                    <a:pt x="83" y="179"/>
                    <a:pt x="70" y="171"/>
                    <a:pt x="56" y="171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30" y="171"/>
                    <a:pt x="25" y="167"/>
                    <a:pt x="25" y="162"/>
                  </a:cubicBezTo>
                  <a:cubicBezTo>
                    <a:pt x="25" y="157"/>
                    <a:pt x="30" y="153"/>
                    <a:pt x="3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70" y="153"/>
                    <a:pt x="83" y="145"/>
                    <a:pt x="88" y="131"/>
                  </a:cubicBezTo>
                  <a:cubicBezTo>
                    <a:pt x="93" y="118"/>
                    <a:pt x="91" y="104"/>
                    <a:pt x="81" y="94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4" y="77"/>
                    <a:pt x="63" y="74"/>
                    <a:pt x="63" y="72"/>
                  </a:cubicBezTo>
                  <a:cubicBezTo>
                    <a:pt x="63" y="70"/>
                    <a:pt x="64" y="67"/>
                    <a:pt x="65" y="65"/>
                  </a:cubicBezTo>
                  <a:cubicBezTo>
                    <a:pt x="67" y="64"/>
                    <a:pt x="69" y="63"/>
                    <a:pt x="72" y="63"/>
                  </a:cubicBezTo>
                  <a:cubicBezTo>
                    <a:pt x="74" y="63"/>
                    <a:pt x="77" y="64"/>
                    <a:pt x="78" y="65"/>
                  </a:cubicBezTo>
                  <a:cubicBezTo>
                    <a:pt x="94" y="81"/>
                    <a:pt x="94" y="81"/>
                    <a:pt x="94" y="81"/>
                  </a:cubicBezTo>
                  <a:cubicBezTo>
                    <a:pt x="104" y="91"/>
                    <a:pt x="118" y="94"/>
                    <a:pt x="131" y="88"/>
                  </a:cubicBezTo>
                  <a:cubicBezTo>
                    <a:pt x="144" y="83"/>
                    <a:pt x="153" y="70"/>
                    <a:pt x="153" y="56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53" y="30"/>
                    <a:pt x="157" y="25"/>
                    <a:pt x="162" y="25"/>
                  </a:cubicBezTo>
                  <a:cubicBezTo>
                    <a:pt x="167" y="25"/>
                    <a:pt x="171" y="30"/>
                    <a:pt x="171" y="35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1" y="70"/>
                    <a:pt x="179" y="83"/>
                    <a:pt x="193" y="88"/>
                  </a:cubicBezTo>
                  <a:cubicBezTo>
                    <a:pt x="206" y="94"/>
                    <a:pt x="220" y="91"/>
                    <a:pt x="230" y="81"/>
                  </a:cubicBezTo>
                  <a:cubicBezTo>
                    <a:pt x="245" y="65"/>
                    <a:pt x="245" y="65"/>
                    <a:pt x="245" y="65"/>
                  </a:cubicBezTo>
                  <a:cubicBezTo>
                    <a:pt x="247" y="64"/>
                    <a:pt x="249" y="63"/>
                    <a:pt x="252" y="63"/>
                  </a:cubicBezTo>
                  <a:cubicBezTo>
                    <a:pt x="254" y="63"/>
                    <a:pt x="257" y="64"/>
                    <a:pt x="258" y="65"/>
                  </a:cubicBezTo>
                  <a:cubicBezTo>
                    <a:pt x="260" y="67"/>
                    <a:pt x="261" y="70"/>
                    <a:pt x="261" y="72"/>
                  </a:cubicBezTo>
                  <a:cubicBezTo>
                    <a:pt x="261" y="74"/>
                    <a:pt x="260" y="77"/>
                    <a:pt x="258" y="79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8" y="99"/>
                    <a:pt x="238" y="107"/>
                    <a:pt x="243" y="112"/>
                  </a:cubicBezTo>
                  <a:cubicBezTo>
                    <a:pt x="248" y="117"/>
                    <a:pt x="256" y="117"/>
                    <a:pt x="261" y="112"/>
                  </a:cubicBezTo>
                  <a:cubicBezTo>
                    <a:pt x="276" y="96"/>
                    <a:pt x="276" y="96"/>
                    <a:pt x="276" y="96"/>
                  </a:cubicBezTo>
                  <a:cubicBezTo>
                    <a:pt x="283" y="90"/>
                    <a:pt x="286" y="81"/>
                    <a:pt x="286" y="72"/>
                  </a:cubicBezTo>
                  <a:cubicBezTo>
                    <a:pt x="286" y="63"/>
                    <a:pt x="283" y="54"/>
                    <a:pt x="276" y="48"/>
                  </a:cubicBezTo>
                  <a:cubicBezTo>
                    <a:pt x="270" y="41"/>
                    <a:pt x="261" y="37"/>
                    <a:pt x="252" y="37"/>
                  </a:cubicBezTo>
                  <a:cubicBezTo>
                    <a:pt x="243" y="37"/>
                    <a:pt x="234" y="41"/>
                    <a:pt x="227" y="48"/>
                  </a:cubicBezTo>
                  <a:cubicBezTo>
                    <a:pt x="212" y="63"/>
                    <a:pt x="212" y="63"/>
                    <a:pt x="212" y="63"/>
                  </a:cubicBezTo>
                  <a:cubicBezTo>
                    <a:pt x="208" y="67"/>
                    <a:pt x="204" y="65"/>
                    <a:pt x="202" y="65"/>
                  </a:cubicBezTo>
                  <a:cubicBezTo>
                    <a:pt x="200" y="64"/>
                    <a:pt x="196" y="62"/>
                    <a:pt x="196" y="56"/>
                  </a:cubicBezTo>
                  <a:cubicBezTo>
                    <a:pt x="196" y="35"/>
                    <a:pt x="196" y="35"/>
                    <a:pt x="196" y="35"/>
                  </a:cubicBezTo>
                  <a:cubicBezTo>
                    <a:pt x="196" y="16"/>
                    <a:pt x="181" y="0"/>
                    <a:pt x="162" y="0"/>
                  </a:cubicBezTo>
                  <a:cubicBezTo>
                    <a:pt x="143" y="0"/>
                    <a:pt x="127" y="16"/>
                    <a:pt x="127" y="35"/>
                  </a:cubicBezTo>
                  <a:cubicBezTo>
                    <a:pt x="127" y="56"/>
                    <a:pt x="127" y="56"/>
                    <a:pt x="127" y="56"/>
                  </a:cubicBezTo>
                  <a:cubicBezTo>
                    <a:pt x="127" y="62"/>
                    <a:pt x="123" y="64"/>
                    <a:pt x="122" y="65"/>
                  </a:cubicBezTo>
                  <a:cubicBezTo>
                    <a:pt x="120" y="65"/>
                    <a:pt x="115" y="67"/>
                    <a:pt x="112" y="63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0" y="41"/>
                    <a:pt x="81" y="37"/>
                    <a:pt x="72" y="37"/>
                  </a:cubicBezTo>
                  <a:cubicBezTo>
                    <a:pt x="63" y="37"/>
                    <a:pt x="54" y="41"/>
                    <a:pt x="47" y="48"/>
                  </a:cubicBezTo>
                  <a:cubicBezTo>
                    <a:pt x="41" y="54"/>
                    <a:pt x="37" y="63"/>
                    <a:pt x="37" y="72"/>
                  </a:cubicBezTo>
                  <a:cubicBezTo>
                    <a:pt x="37" y="81"/>
                    <a:pt x="41" y="90"/>
                    <a:pt x="47" y="96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7" y="116"/>
                    <a:pt x="65" y="120"/>
                    <a:pt x="65" y="122"/>
                  </a:cubicBezTo>
                  <a:cubicBezTo>
                    <a:pt x="64" y="123"/>
                    <a:pt x="62" y="127"/>
                    <a:pt x="56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16" y="127"/>
                    <a:pt x="0" y="143"/>
                    <a:pt x="0" y="162"/>
                  </a:cubicBezTo>
                  <a:cubicBezTo>
                    <a:pt x="0" y="181"/>
                    <a:pt x="16" y="197"/>
                    <a:pt x="35" y="197"/>
                  </a:cubicBezTo>
                  <a:cubicBezTo>
                    <a:pt x="56" y="197"/>
                    <a:pt x="56" y="197"/>
                    <a:pt x="56" y="197"/>
                  </a:cubicBezTo>
                  <a:cubicBezTo>
                    <a:pt x="62" y="197"/>
                    <a:pt x="64" y="201"/>
                    <a:pt x="65" y="202"/>
                  </a:cubicBezTo>
                  <a:cubicBezTo>
                    <a:pt x="65" y="204"/>
                    <a:pt x="67" y="208"/>
                    <a:pt x="63" y="212"/>
                  </a:cubicBezTo>
                  <a:cubicBezTo>
                    <a:pt x="47" y="228"/>
                    <a:pt x="47" y="228"/>
                    <a:pt x="47" y="228"/>
                  </a:cubicBezTo>
                  <a:cubicBezTo>
                    <a:pt x="41" y="234"/>
                    <a:pt x="37" y="243"/>
                    <a:pt x="37" y="252"/>
                  </a:cubicBezTo>
                  <a:cubicBezTo>
                    <a:pt x="37" y="261"/>
                    <a:pt x="41" y="270"/>
                    <a:pt x="47" y="276"/>
                  </a:cubicBezTo>
                  <a:cubicBezTo>
                    <a:pt x="54" y="283"/>
                    <a:pt x="63" y="287"/>
                    <a:pt x="72" y="287"/>
                  </a:cubicBezTo>
                  <a:cubicBezTo>
                    <a:pt x="81" y="287"/>
                    <a:pt x="90" y="283"/>
                    <a:pt x="96" y="276"/>
                  </a:cubicBezTo>
                  <a:cubicBezTo>
                    <a:pt x="112" y="261"/>
                    <a:pt x="112" y="261"/>
                    <a:pt x="112" y="261"/>
                  </a:cubicBezTo>
                  <a:cubicBezTo>
                    <a:pt x="115" y="257"/>
                    <a:pt x="120" y="259"/>
                    <a:pt x="122" y="259"/>
                  </a:cubicBezTo>
                  <a:cubicBezTo>
                    <a:pt x="123" y="260"/>
                    <a:pt x="127" y="262"/>
                    <a:pt x="127" y="268"/>
                  </a:cubicBezTo>
                  <a:cubicBezTo>
                    <a:pt x="127" y="289"/>
                    <a:pt x="127" y="289"/>
                    <a:pt x="127" y="289"/>
                  </a:cubicBezTo>
                  <a:cubicBezTo>
                    <a:pt x="127" y="308"/>
                    <a:pt x="143" y="324"/>
                    <a:pt x="162" y="324"/>
                  </a:cubicBezTo>
                  <a:cubicBezTo>
                    <a:pt x="181" y="324"/>
                    <a:pt x="196" y="308"/>
                    <a:pt x="196" y="289"/>
                  </a:cubicBezTo>
                  <a:cubicBezTo>
                    <a:pt x="196" y="268"/>
                    <a:pt x="196" y="268"/>
                    <a:pt x="196" y="268"/>
                  </a:cubicBezTo>
                  <a:cubicBezTo>
                    <a:pt x="196" y="262"/>
                    <a:pt x="200" y="260"/>
                    <a:pt x="202" y="259"/>
                  </a:cubicBezTo>
                  <a:cubicBezTo>
                    <a:pt x="204" y="259"/>
                    <a:pt x="208" y="257"/>
                    <a:pt x="212" y="261"/>
                  </a:cubicBezTo>
                  <a:cubicBezTo>
                    <a:pt x="227" y="276"/>
                    <a:pt x="227" y="276"/>
                    <a:pt x="227" y="276"/>
                  </a:cubicBezTo>
                  <a:cubicBezTo>
                    <a:pt x="234" y="283"/>
                    <a:pt x="243" y="287"/>
                    <a:pt x="252" y="287"/>
                  </a:cubicBezTo>
                  <a:cubicBezTo>
                    <a:pt x="261" y="287"/>
                    <a:pt x="270" y="283"/>
                    <a:pt x="276" y="276"/>
                  </a:cubicBezTo>
                  <a:cubicBezTo>
                    <a:pt x="283" y="270"/>
                    <a:pt x="286" y="261"/>
                    <a:pt x="286" y="252"/>
                  </a:cubicBezTo>
                  <a:cubicBezTo>
                    <a:pt x="286" y="243"/>
                    <a:pt x="283" y="234"/>
                    <a:pt x="276" y="228"/>
                  </a:cubicBezTo>
                  <a:cubicBezTo>
                    <a:pt x="271" y="223"/>
                    <a:pt x="263" y="223"/>
                    <a:pt x="258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/>
            </a:p>
          </p:txBody>
        </p: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id="{7E8469F8-D170-43DB-84E9-752D7AFA1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3" y="1946276"/>
              <a:ext cx="22225" cy="142875"/>
            </a:xfrm>
            <a:custGeom>
              <a:avLst/>
              <a:gdLst>
                <a:gd name="T0" fmla="*/ 48 w 58"/>
                <a:gd name="T1" fmla="*/ 348 h 373"/>
                <a:gd name="T2" fmla="*/ 29 w 58"/>
                <a:gd name="T3" fmla="*/ 324 h 373"/>
                <a:gd name="T4" fmla="*/ 25 w 58"/>
                <a:gd name="T5" fmla="*/ 13 h 373"/>
                <a:gd name="T6" fmla="*/ 12 w 58"/>
                <a:gd name="T7" fmla="*/ 0 h 373"/>
                <a:gd name="T8" fmla="*/ 12 w 58"/>
                <a:gd name="T9" fmla="*/ 0 h 373"/>
                <a:gd name="T10" fmla="*/ 0 w 58"/>
                <a:gd name="T11" fmla="*/ 13 h 373"/>
                <a:gd name="T12" fmla="*/ 3 w 58"/>
                <a:gd name="T13" fmla="*/ 324 h 373"/>
                <a:gd name="T14" fmla="*/ 41 w 58"/>
                <a:gd name="T15" fmla="*/ 373 h 373"/>
                <a:gd name="T16" fmla="*/ 44 w 58"/>
                <a:gd name="T17" fmla="*/ 373 h 373"/>
                <a:gd name="T18" fmla="*/ 57 w 58"/>
                <a:gd name="T19" fmla="*/ 364 h 373"/>
                <a:gd name="T20" fmla="*/ 48 w 58"/>
                <a:gd name="T21" fmla="*/ 348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373">
                  <a:moveTo>
                    <a:pt x="48" y="348"/>
                  </a:moveTo>
                  <a:cubicBezTo>
                    <a:pt x="37" y="345"/>
                    <a:pt x="29" y="335"/>
                    <a:pt x="29" y="32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3" y="324"/>
                    <a:pt x="3" y="324"/>
                    <a:pt x="3" y="324"/>
                  </a:cubicBezTo>
                  <a:cubicBezTo>
                    <a:pt x="4" y="347"/>
                    <a:pt x="19" y="367"/>
                    <a:pt x="41" y="373"/>
                  </a:cubicBezTo>
                  <a:cubicBezTo>
                    <a:pt x="42" y="373"/>
                    <a:pt x="43" y="373"/>
                    <a:pt x="44" y="373"/>
                  </a:cubicBezTo>
                  <a:cubicBezTo>
                    <a:pt x="50" y="373"/>
                    <a:pt x="55" y="369"/>
                    <a:pt x="57" y="364"/>
                  </a:cubicBezTo>
                  <a:cubicBezTo>
                    <a:pt x="58" y="357"/>
                    <a:pt x="54" y="350"/>
                    <a:pt x="48" y="3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/>
            </a:p>
          </p:txBody>
        </p:sp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id="{4703A48B-6F69-449D-B147-E28667DEA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012951"/>
              <a:ext cx="31750" cy="31750"/>
            </a:xfrm>
            <a:custGeom>
              <a:avLst/>
              <a:gdLst>
                <a:gd name="T0" fmla="*/ 40 w 80"/>
                <a:gd name="T1" fmla="*/ 55 h 80"/>
                <a:gd name="T2" fmla="*/ 25 w 80"/>
                <a:gd name="T3" fmla="*/ 40 h 80"/>
                <a:gd name="T4" fmla="*/ 12 w 80"/>
                <a:gd name="T5" fmla="*/ 27 h 80"/>
                <a:gd name="T6" fmla="*/ 0 w 80"/>
                <a:gd name="T7" fmla="*/ 40 h 80"/>
                <a:gd name="T8" fmla="*/ 40 w 80"/>
                <a:gd name="T9" fmla="*/ 80 h 80"/>
                <a:gd name="T10" fmla="*/ 80 w 80"/>
                <a:gd name="T11" fmla="*/ 40 h 80"/>
                <a:gd name="T12" fmla="*/ 40 w 80"/>
                <a:gd name="T13" fmla="*/ 0 h 80"/>
                <a:gd name="T14" fmla="*/ 27 w 80"/>
                <a:gd name="T15" fmla="*/ 12 h 80"/>
                <a:gd name="T16" fmla="*/ 40 w 80"/>
                <a:gd name="T17" fmla="*/ 25 h 80"/>
                <a:gd name="T18" fmla="*/ 54 w 80"/>
                <a:gd name="T19" fmla="*/ 40 h 80"/>
                <a:gd name="T20" fmla="*/ 40 w 80"/>
                <a:gd name="T21" fmla="*/ 5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80">
                  <a:moveTo>
                    <a:pt x="40" y="55"/>
                  </a:moveTo>
                  <a:cubicBezTo>
                    <a:pt x="32" y="55"/>
                    <a:pt x="25" y="48"/>
                    <a:pt x="25" y="40"/>
                  </a:cubicBezTo>
                  <a:cubicBezTo>
                    <a:pt x="25" y="33"/>
                    <a:pt x="19" y="27"/>
                    <a:pt x="12" y="27"/>
                  </a:cubicBezTo>
                  <a:cubicBezTo>
                    <a:pt x="5" y="27"/>
                    <a:pt x="0" y="33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ubicBezTo>
                    <a:pt x="33" y="0"/>
                    <a:pt x="27" y="5"/>
                    <a:pt x="27" y="12"/>
                  </a:cubicBezTo>
                  <a:cubicBezTo>
                    <a:pt x="27" y="19"/>
                    <a:pt x="33" y="25"/>
                    <a:pt x="40" y="25"/>
                  </a:cubicBezTo>
                  <a:cubicBezTo>
                    <a:pt x="48" y="25"/>
                    <a:pt x="54" y="32"/>
                    <a:pt x="54" y="40"/>
                  </a:cubicBezTo>
                  <a:cubicBezTo>
                    <a:pt x="54" y="48"/>
                    <a:pt x="48" y="55"/>
                    <a:pt x="40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/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15C7ED4B-F07D-449E-97E9-1EED42EB90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8525" y="1782763"/>
              <a:ext cx="222250" cy="309563"/>
            </a:xfrm>
            <a:custGeom>
              <a:avLst/>
              <a:gdLst>
                <a:gd name="T0" fmla="*/ 521 w 577"/>
                <a:gd name="T1" fmla="*/ 783 h 809"/>
                <a:gd name="T2" fmla="*/ 508 w 577"/>
                <a:gd name="T3" fmla="*/ 499 h 809"/>
                <a:gd name="T4" fmla="*/ 496 w 577"/>
                <a:gd name="T5" fmla="*/ 783 h 809"/>
                <a:gd name="T6" fmla="*/ 410 w 577"/>
                <a:gd name="T7" fmla="*/ 740 h 809"/>
                <a:gd name="T8" fmla="*/ 449 w 577"/>
                <a:gd name="T9" fmla="*/ 570 h 809"/>
                <a:gd name="T10" fmla="*/ 430 w 577"/>
                <a:gd name="T11" fmla="*/ 587 h 809"/>
                <a:gd name="T12" fmla="*/ 367 w 577"/>
                <a:gd name="T13" fmla="*/ 724 h 809"/>
                <a:gd name="T14" fmla="*/ 300 w 577"/>
                <a:gd name="T15" fmla="*/ 711 h 809"/>
                <a:gd name="T16" fmla="*/ 367 w 577"/>
                <a:gd name="T17" fmla="*/ 749 h 809"/>
                <a:gd name="T18" fmla="*/ 395 w 577"/>
                <a:gd name="T19" fmla="*/ 783 h 809"/>
                <a:gd name="T20" fmla="*/ 234 w 577"/>
                <a:gd name="T21" fmla="*/ 725 h 809"/>
                <a:gd name="T22" fmla="*/ 285 w 577"/>
                <a:gd name="T23" fmla="*/ 702 h 809"/>
                <a:gd name="T24" fmla="*/ 435 w 577"/>
                <a:gd name="T25" fmla="*/ 547 h 809"/>
                <a:gd name="T26" fmla="*/ 442 w 577"/>
                <a:gd name="T27" fmla="*/ 473 h 809"/>
                <a:gd name="T28" fmla="*/ 368 w 577"/>
                <a:gd name="T29" fmla="*/ 460 h 809"/>
                <a:gd name="T30" fmla="*/ 285 w 577"/>
                <a:gd name="T31" fmla="*/ 285 h 809"/>
                <a:gd name="T32" fmla="*/ 374 w 577"/>
                <a:gd name="T33" fmla="*/ 162 h 809"/>
                <a:gd name="T34" fmla="*/ 405 w 577"/>
                <a:gd name="T35" fmla="*/ 12 h 809"/>
                <a:gd name="T36" fmla="*/ 390 w 577"/>
                <a:gd name="T37" fmla="*/ 0 h 809"/>
                <a:gd name="T38" fmla="*/ 107 w 577"/>
                <a:gd name="T39" fmla="*/ 287 h 809"/>
                <a:gd name="T40" fmla="*/ 3 w 577"/>
                <a:gd name="T41" fmla="*/ 427 h 809"/>
                <a:gd name="T42" fmla="*/ 49 w 577"/>
                <a:gd name="T43" fmla="*/ 489 h 809"/>
                <a:gd name="T44" fmla="*/ 31 w 577"/>
                <a:gd name="T45" fmla="*/ 527 h 809"/>
                <a:gd name="T46" fmla="*/ 41 w 577"/>
                <a:gd name="T47" fmla="*/ 599 h 809"/>
                <a:gd name="T48" fmla="*/ 75 w 577"/>
                <a:gd name="T49" fmla="*/ 629 h 809"/>
                <a:gd name="T50" fmla="*/ 117 w 577"/>
                <a:gd name="T51" fmla="*/ 745 h 809"/>
                <a:gd name="T52" fmla="*/ 214 w 577"/>
                <a:gd name="T53" fmla="*/ 742 h 809"/>
                <a:gd name="T54" fmla="*/ 177 w 577"/>
                <a:gd name="T55" fmla="*/ 783 h 809"/>
                <a:gd name="T56" fmla="*/ 177 w 577"/>
                <a:gd name="T57" fmla="*/ 809 h 809"/>
                <a:gd name="T58" fmla="*/ 577 w 577"/>
                <a:gd name="T59" fmla="*/ 796 h 809"/>
                <a:gd name="T60" fmla="*/ 170 w 577"/>
                <a:gd name="T61" fmla="*/ 715 h 809"/>
                <a:gd name="T62" fmla="*/ 163 w 577"/>
                <a:gd name="T63" fmla="*/ 717 h 809"/>
                <a:gd name="T64" fmla="*/ 100 w 577"/>
                <a:gd name="T65" fmla="*/ 703 h 809"/>
                <a:gd name="T66" fmla="*/ 98 w 577"/>
                <a:gd name="T67" fmla="*/ 617 h 809"/>
                <a:gd name="T68" fmla="*/ 76 w 577"/>
                <a:gd name="T69" fmla="*/ 598 h 809"/>
                <a:gd name="T70" fmla="*/ 72 w 577"/>
                <a:gd name="T71" fmla="*/ 576 h 809"/>
                <a:gd name="T72" fmla="*/ 105 w 577"/>
                <a:gd name="T73" fmla="*/ 587 h 809"/>
                <a:gd name="T74" fmla="*/ 109 w 577"/>
                <a:gd name="T75" fmla="*/ 562 h 809"/>
                <a:gd name="T76" fmla="*/ 56 w 577"/>
                <a:gd name="T77" fmla="*/ 529 h 809"/>
                <a:gd name="T78" fmla="*/ 68 w 577"/>
                <a:gd name="T79" fmla="*/ 470 h 809"/>
                <a:gd name="T80" fmla="*/ 27 w 577"/>
                <a:gd name="T81" fmla="*/ 436 h 809"/>
                <a:gd name="T82" fmla="*/ 132 w 577"/>
                <a:gd name="T83" fmla="*/ 287 h 809"/>
                <a:gd name="T84" fmla="*/ 380 w 577"/>
                <a:gd name="T85" fmla="*/ 25 h 809"/>
                <a:gd name="T86" fmla="*/ 356 w 577"/>
                <a:gd name="T87" fmla="*/ 144 h 809"/>
                <a:gd name="T88" fmla="*/ 260 w 577"/>
                <a:gd name="T89" fmla="*/ 285 h 809"/>
                <a:gd name="T90" fmla="*/ 368 w 577"/>
                <a:gd name="T91" fmla="*/ 485 h 809"/>
                <a:gd name="T92" fmla="*/ 416 w 577"/>
                <a:gd name="T93" fmla="*/ 528 h 809"/>
                <a:gd name="T94" fmla="*/ 260 w 577"/>
                <a:gd name="T95" fmla="*/ 692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7" h="809">
                  <a:moveTo>
                    <a:pt x="564" y="783"/>
                  </a:moveTo>
                  <a:cubicBezTo>
                    <a:pt x="521" y="783"/>
                    <a:pt x="521" y="783"/>
                    <a:pt x="521" y="783"/>
                  </a:cubicBezTo>
                  <a:cubicBezTo>
                    <a:pt x="521" y="512"/>
                    <a:pt x="521" y="512"/>
                    <a:pt x="521" y="512"/>
                  </a:cubicBezTo>
                  <a:cubicBezTo>
                    <a:pt x="521" y="505"/>
                    <a:pt x="515" y="499"/>
                    <a:pt x="508" y="499"/>
                  </a:cubicBezTo>
                  <a:cubicBezTo>
                    <a:pt x="501" y="499"/>
                    <a:pt x="496" y="505"/>
                    <a:pt x="496" y="512"/>
                  </a:cubicBezTo>
                  <a:cubicBezTo>
                    <a:pt x="496" y="783"/>
                    <a:pt x="496" y="783"/>
                    <a:pt x="496" y="783"/>
                  </a:cubicBezTo>
                  <a:cubicBezTo>
                    <a:pt x="421" y="783"/>
                    <a:pt x="421" y="783"/>
                    <a:pt x="421" y="783"/>
                  </a:cubicBezTo>
                  <a:cubicBezTo>
                    <a:pt x="419" y="765"/>
                    <a:pt x="414" y="750"/>
                    <a:pt x="410" y="740"/>
                  </a:cubicBezTo>
                  <a:cubicBezTo>
                    <a:pt x="448" y="723"/>
                    <a:pt x="475" y="685"/>
                    <a:pt x="475" y="640"/>
                  </a:cubicBezTo>
                  <a:cubicBezTo>
                    <a:pt x="475" y="615"/>
                    <a:pt x="466" y="590"/>
                    <a:pt x="449" y="570"/>
                  </a:cubicBezTo>
                  <a:cubicBezTo>
                    <a:pt x="445" y="565"/>
                    <a:pt x="437" y="564"/>
                    <a:pt x="431" y="569"/>
                  </a:cubicBezTo>
                  <a:cubicBezTo>
                    <a:pt x="426" y="573"/>
                    <a:pt x="425" y="581"/>
                    <a:pt x="430" y="587"/>
                  </a:cubicBezTo>
                  <a:cubicBezTo>
                    <a:pt x="443" y="602"/>
                    <a:pt x="450" y="621"/>
                    <a:pt x="450" y="640"/>
                  </a:cubicBezTo>
                  <a:cubicBezTo>
                    <a:pt x="450" y="686"/>
                    <a:pt x="412" y="724"/>
                    <a:pt x="367" y="724"/>
                  </a:cubicBezTo>
                  <a:cubicBezTo>
                    <a:pt x="349" y="724"/>
                    <a:pt x="332" y="718"/>
                    <a:pt x="318" y="708"/>
                  </a:cubicBezTo>
                  <a:cubicBezTo>
                    <a:pt x="312" y="704"/>
                    <a:pt x="304" y="705"/>
                    <a:pt x="300" y="711"/>
                  </a:cubicBezTo>
                  <a:cubicBezTo>
                    <a:pt x="296" y="716"/>
                    <a:pt x="297" y="724"/>
                    <a:pt x="303" y="728"/>
                  </a:cubicBezTo>
                  <a:cubicBezTo>
                    <a:pt x="322" y="742"/>
                    <a:pt x="344" y="749"/>
                    <a:pt x="367" y="749"/>
                  </a:cubicBezTo>
                  <a:cubicBezTo>
                    <a:pt x="373" y="749"/>
                    <a:pt x="379" y="748"/>
                    <a:pt x="385" y="747"/>
                  </a:cubicBezTo>
                  <a:cubicBezTo>
                    <a:pt x="389" y="755"/>
                    <a:pt x="393" y="767"/>
                    <a:pt x="395" y="783"/>
                  </a:cubicBezTo>
                  <a:cubicBezTo>
                    <a:pt x="263" y="783"/>
                    <a:pt x="263" y="783"/>
                    <a:pt x="263" y="783"/>
                  </a:cubicBezTo>
                  <a:cubicBezTo>
                    <a:pt x="257" y="755"/>
                    <a:pt x="247" y="736"/>
                    <a:pt x="234" y="725"/>
                  </a:cubicBezTo>
                  <a:cubicBezTo>
                    <a:pt x="276" y="714"/>
                    <a:pt x="276" y="714"/>
                    <a:pt x="276" y="714"/>
                  </a:cubicBezTo>
                  <a:cubicBezTo>
                    <a:pt x="282" y="712"/>
                    <a:pt x="285" y="707"/>
                    <a:pt x="285" y="702"/>
                  </a:cubicBezTo>
                  <a:cubicBezTo>
                    <a:pt x="285" y="656"/>
                    <a:pt x="311" y="614"/>
                    <a:pt x="351" y="592"/>
                  </a:cubicBezTo>
                  <a:cubicBezTo>
                    <a:pt x="435" y="547"/>
                    <a:pt x="435" y="547"/>
                    <a:pt x="435" y="547"/>
                  </a:cubicBezTo>
                  <a:cubicBezTo>
                    <a:pt x="439" y="545"/>
                    <a:pt x="442" y="541"/>
                    <a:pt x="442" y="536"/>
                  </a:cubicBezTo>
                  <a:cubicBezTo>
                    <a:pt x="442" y="473"/>
                    <a:pt x="442" y="473"/>
                    <a:pt x="442" y="473"/>
                  </a:cubicBezTo>
                  <a:cubicBezTo>
                    <a:pt x="442" y="466"/>
                    <a:pt x="436" y="460"/>
                    <a:pt x="429" y="460"/>
                  </a:cubicBezTo>
                  <a:cubicBezTo>
                    <a:pt x="368" y="460"/>
                    <a:pt x="368" y="460"/>
                    <a:pt x="368" y="460"/>
                  </a:cubicBezTo>
                  <a:cubicBezTo>
                    <a:pt x="323" y="460"/>
                    <a:pt x="285" y="423"/>
                    <a:pt x="285" y="377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263"/>
                    <a:pt x="294" y="242"/>
                    <a:pt x="310" y="227"/>
                  </a:cubicBezTo>
                  <a:cubicBezTo>
                    <a:pt x="374" y="162"/>
                    <a:pt x="374" y="162"/>
                    <a:pt x="374" y="162"/>
                  </a:cubicBezTo>
                  <a:cubicBezTo>
                    <a:pt x="394" y="142"/>
                    <a:pt x="405" y="115"/>
                    <a:pt x="405" y="87"/>
                  </a:cubicBezTo>
                  <a:cubicBezTo>
                    <a:pt x="405" y="12"/>
                    <a:pt x="405" y="12"/>
                    <a:pt x="405" y="12"/>
                  </a:cubicBezTo>
                  <a:cubicBezTo>
                    <a:pt x="405" y="5"/>
                    <a:pt x="400" y="0"/>
                    <a:pt x="393" y="0"/>
                  </a:cubicBezTo>
                  <a:cubicBezTo>
                    <a:pt x="392" y="0"/>
                    <a:pt x="391" y="0"/>
                    <a:pt x="390" y="0"/>
                  </a:cubicBezTo>
                  <a:cubicBezTo>
                    <a:pt x="299" y="0"/>
                    <a:pt x="229" y="24"/>
                    <a:pt x="181" y="72"/>
                  </a:cubicBezTo>
                  <a:cubicBezTo>
                    <a:pt x="107" y="145"/>
                    <a:pt x="107" y="252"/>
                    <a:pt x="107" y="287"/>
                  </a:cubicBezTo>
                  <a:cubicBezTo>
                    <a:pt x="107" y="329"/>
                    <a:pt x="70" y="361"/>
                    <a:pt x="40" y="387"/>
                  </a:cubicBezTo>
                  <a:cubicBezTo>
                    <a:pt x="22" y="402"/>
                    <a:pt x="8" y="414"/>
                    <a:pt x="3" y="427"/>
                  </a:cubicBezTo>
                  <a:cubicBezTo>
                    <a:pt x="0" y="436"/>
                    <a:pt x="0" y="445"/>
                    <a:pt x="4" y="453"/>
                  </a:cubicBezTo>
                  <a:cubicBezTo>
                    <a:pt x="12" y="471"/>
                    <a:pt x="35" y="483"/>
                    <a:pt x="49" y="489"/>
                  </a:cubicBezTo>
                  <a:cubicBezTo>
                    <a:pt x="46" y="498"/>
                    <a:pt x="42" y="508"/>
                    <a:pt x="38" y="511"/>
                  </a:cubicBezTo>
                  <a:cubicBezTo>
                    <a:pt x="34" y="515"/>
                    <a:pt x="31" y="521"/>
                    <a:pt x="31" y="527"/>
                  </a:cubicBezTo>
                  <a:cubicBezTo>
                    <a:pt x="30" y="539"/>
                    <a:pt x="41" y="554"/>
                    <a:pt x="50" y="563"/>
                  </a:cubicBezTo>
                  <a:cubicBezTo>
                    <a:pt x="38" y="590"/>
                    <a:pt x="40" y="595"/>
                    <a:pt x="41" y="599"/>
                  </a:cubicBezTo>
                  <a:cubicBezTo>
                    <a:pt x="43" y="604"/>
                    <a:pt x="47" y="608"/>
                    <a:pt x="60" y="618"/>
                  </a:cubicBezTo>
                  <a:cubicBezTo>
                    <a:pt x="64" y="621"/>
                    <a:pt x="71" y="626"/>
                    <a:pt x="75" y="629"/>
                  </a:cubicBezTo>
                  <a:cubicBezTo>
                    <a:pt x="70" y="646"/>
                    <a:pt x="64" y="682"/>
                    <a:pt x="75" y="709"/>
                  </a:cubicBezTo>
                  <a:cubicBezTo>
                    <a:pt x="83" y="728"/>
                    <a:pt x="97" y="741"/>
                    <a:pt x="117" y="745"/>
                  </a:cubicBezTo>
                  <a:cubicBezTo>
                    <a:pt x="134" y="749"/>
                    <a:pt x="152" y="745"/>
                    <a:pt x="168" y="742"/>
                  </a:cubicBezTo>
                  <a:cubicBezTo>
                    <a:pt x="187" y="738"/>
                    <a:pt x="203" y="734"/>
                    <a:pt x="214" y="742"/>
                  </a:cubicBezTo>
                  <a:cubicBezTo>
                    <a:pt x="224" y="748"/>
                    <a:pt x="232" y="762"/>
                    <a:pt x="237" y="783"/>
                  </a:cubicBezTo>
                  <a:cubicBezTo>
                    <a:pt x="177" y="783"/>
                    <a:pt x="177" y="783"/>
                    <a:pt x="177" y="783"/>
                  </a:cubicBezTo>
                  <a:cubicBezTo>
                    <a:pt x="170" y="783"/>
                    <a:pt x="164" y="789"/>
                    <a:pt x="164" y="796"/>
                  </a:cubicBezTo>
                  <a:cubicBezTo>
                    <a:pt x="164" y="803"/>
                    <a:pt x="170" y="809"/>
                    <a:pt x="177" y="809"/>
                  </a:cubicBezTo>
                  <a:cubicBezTo>
                    <a:pt x="564" y="809"/>
                    <a:pt x="564" y="809"/>
                    <a:pt x="564" y="809"/>
                  </a:cubicBezTo>
                  <a:cubicBezTo>
                    <a:pt x="571" y="809"/>
                    <a:pt x="577" y="803"/>
                    <a:pt x="577" y="796"/>
                  </a:cubicBezTo>
                  <a:cubicBezTo>
                    <a:pt x="577" y="789"/>
                    <a:pt x="571" y="783"/>
                    <a:pt x="564" y="783"/>
                  </a:cubicBezTo>
                  <a:close/>
                  <a:moveTo>
                    <a:pt x="170" y="715"/>
                  </a:moveTo>
                  <a:cubicBezTo>
                    <a:pt x="170" y="715"/>
                    <a:pt x="170" y="715"/>
                    <a:pt x="169" y="716"/>
                  </a:cubicBezTo>
                  <a:cubicBezTo>
                    <a:pt x="167" y="716"/>
                    <a:pt x="165" y="717"/>
                    <a:pt x="163" y="717"/>
                  </a:cubicBezTo>
                  <a:cubicBezTo>
                    <a:pt x="148" y="720"/>
                    <a:pt x="134" y="723"/>
                    <a:pt x="123" y="721"/>
                  </a:cubicBezTo>
                  <a:cubicBezTo>
                    <a:pt x="112" y="718"/>
                    <a:pt x="105" y="712"/>
                    <a:pt x="100" y="703"/>
                  </a:cubicBezTo>
                  <a:cubicBezTo>
                    <a:pt x="88" y="680"/>
                    <a:pt x="97" y="641"/>
                    <a:pt x="99" y="634"/>
                  </a:cubicBezTo>
                  <a:cubicBezTo>
                    <a:pt x="101" y="631"/>
                    <a:pt x="103" y="625"/>
                    <a:pt x="98" y="617"/>
                  </a:cubicBezTo>
                  <a:cubicBezTo>
                    <a:pt x="96" y="615"/>
                    <a:pt x="94" y="613"/>
                    <a:pt x="91" y="610"/>
                  </a:cubicBezTo>
                  <a:cubicBezTo>
                    <a:pt x="87" y="606"/>
                    <a:pt x="81" y="602"/>
                    <a:pt x="76" y="598"/>
                  </a:cubicBezTo>
                  <a:cubicBezTo>
                    <a:pt x="73" y="595"/>
                    <a:pt x="69" y="593"/>
                    <a:pt x="66" y="590"/>
                  </a:cubicBezTo>
                  <a:cubicBezTo>
                    <a:pt x="68" y="587"/>
                    <a:pt x="70" y="582"/>
                    <a:pt x="72" y="576"/>
                  </a:cubicBezTo>
                  <a:cubicBezTo>
                    <a:pt x="101" y="586"/>
                    <a:pt x="101" y="586"/>
                    <a:pt x="101" y="586"/>
                  </a:cubicBezTo>
                  <a:cubicBezTo>
                    <a:pt x="102" y="587"/>
                    <a:pt x="104" y="587"/>
                    <a:pt x="105" y="587"/>
                  </a:cubicBezTo>
                  <a:cubicBezTo>
                    <a:pt x="110" y="587"/>
                    <a:pt x="115" y="584"/>
                    <a:pt x="117" y="579"/>
                  </a:cubicBezTo>
                  <a:cubicBezTo>
                    <a:pt x="119" y="572"/>
                    <a:pt x="116" y="565"/>
                    <a:pt x="109" y="562"/>
                  </a:cubicBezTo>
                  <a:cubicBezTo>
                    <a:pt x="72" y="549"/>
                    <a:pt x="72" y="549"/>
                    <a:pt x="72" y="549"/>
                  </a:cubicBezTo>
                  <a:cubicBezTo>
                    <a:pt x="65" y="542"/>
                    <a:pt x="58" y="534"/>
                    <a:pt x="56" y="529"/>
                  </a:cubicBezTo>
                  <a:cubicBezTo>
                    <a:pt x="70" y="516"/>
                    <a:pt x="75" y="490"/>
                    <a:pt x="76" y="484"/>
                  </a:cubicBezTo>
                  <a:cubicBezTo>
                    <a:pt x="77" y="478"/>
                    <a:pt x="74" y="472"/>
                    <a:pt x="68" y="470"/>
                  </a:cubicBezTo>
                  <a:cubicBezTo>
                    <a:pt x="57" y="466"/>
                    <a:pt x="32" y="454"/>
                    <a:pt x="27" y="442"/>
                  </a:cubicBezTo>
                  <a:cubicBezTo>
                    <a:pt x="26" y="440"/>
                    <a:pt x="26" y="438"/>
                    <a:pt x="27" y="436"/>
                  </a:cubicBezTo>
                  <a:cubicBezTo>
                    <a:pt x="29" y="429"/>
                    <a:pt x="43" y="417"/>
                    <a:pt x="57" y="406"/>
                  </a:cubicBezTo>
                  <a:cubicBezTo>
                    <a:pt x="89" y="378"/>
                    <a:pt x="132" y="340"/>
                    <a:pt x="132" y="287"/>
                  </a:cubicBezTo>
                  <a:cubicBezTo>
                    <a:pt x="132" y="255"/>
                    <a:pt x="132" y="156"/>
                    <a:pt x="199" y="90"/>
                  </a:cubicBezTo>
                  <a:cubicBezTo>
                    <a:pt x="241" y="48"/>
                    <a:pt x="301" y="27"/>
                    <a:pt x="380" y="25"/>
                  </a:cubicBezTo>
                  <a:cubicBezTo>
                    <a:pt x="380" y="87"/>
                    <a:pt x="380" y="87"/>
                    <a:pt x="380" y="87"/>
                  </a:cubicBezTo>
                  <a:cubicBezTo>
                    <a:pt x="380" y="109"/>
                    <a:pt x="372" y="129"/>
                    <a:pt x="356" y="144"/>
                  </a:cubicBezTo>
                  <a:cubicBezTo>
                    <a:pt x="292" y="209"/>
                    <a:pt x="292" y="209"/>
                    <a:pt x="292" y="209"/>
                  </a:cubicBezTo>
                  <a:cubicBezTo>
                    <a:pt x="271" y="229"/>
                    <a:pt x="260" y="256"/>
                    <a:pt x="260" y="285"/>
                  </a:cubicBezTo>
                  <a:cubicBezTo>
                    <a:pt x="260" y="377"/>
                    <a:pt x="260" y="377"/>
                    <a:pt x="260" y="377"/>
                  </a:cubicBezTo>
                  <a:cubicBezTo>
                    <a:pt x="260" y="437"/>
                    <a:pt x="309" y="485"/>
                    <a:pt x="368" y="485"/>
                  </a:cubicBezTo>
                  <a:cubicBezTo>
                    <a:pt x="416" y="485"/>
                    <a:pt x="416" y="485"/>
                    <a:pt x="416" y="485"/>
                  </a:cubicBezTo>
                  <a:cubicBezTo>
                    <a:pt x="416" y="528"/>
                    <a:pt x="416" y="528"/>
                    <a:pt x="416" y="528"/>
                  </a:cubicBezTo>
                  <a:cubicBezTo>
                    <a:pt x="339" y="570"/>
                    <a:pt x="339" y="570"/>
                    <a:pt x="339" y="570"/>
                  </a:cubicBezTo>
                  <a:cubicBezTo>
                    <a:pt x="293" y="594"/>
                    <a:pt x="264" y="640"/>
                    <a:pt x="260" y="692"/>
                  </a:cubicBezTo>
                  <a:lnTo>
                    <a:pt x="170" y="7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/>
            </a:p>
          </p:txBody>
        </p:sp>
      </p:grp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41542474-9B45-489F-81AE-FA6B5FD7DBB7}"/>
              </a:ext>
            </a:extLst>
          </p:cNvPr>
          <p:cNvCxnSpPr>
            <a:cxnSpLocks/>
          </p:cNvCxnSpPr>
          <p:nvPr/>
        </p:nvCxnSpPr>
        <p:spPr>
          <a:xfrm flipH="1">
            <a:off x="8716050" y="3124301"/>
            <a:ext cx="944386" cy="0"/>
          </a:xfrm>
          <a:prstGeom prst="line">
            <a:avLst/>
          </a:prstGeom>
          <a:ln w="41275">
            <a:solidFill>
              <a:srgbClr val="E323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ángulo: esquinas redondeadas 79">
            <a:extLst>
              <a:ext uri="{FF2B5EF4-FFF2-40B4-BE49-F238E27FC236}">
                <a16:creationId xmlns:a16="http://schemas.microsoft.com/office/drawing/2014/main" id="{517E411F-8524-4E11-A3A2-5E3C91E49CF8}"/>
              </a:ext>
            </a:extLst>
          </p:cNvPr>
          <p:cNvSpPr/>
          <p:nvPr/>
        </p:nvSpPr>
        <p:spPr>
          <a:xfrm>
            <a:off x="8716050" y="3789540"/>
            <a:ext cx="1490467" cy="2031325"/>
          </a:xfrm>
          <a:prstGeom prst="roundRect">
            <a:avLst>
              <a:gd name="adj" fmla="val 0"/>
            </a:avLst>
          </a:prstGeom>
          <a:noFill/>
        </p:spPr>
        <p:txBody>
          <a:bodyPr wrap="square" lIns="0" rIns="108000">
            <a:spAutoFit/>
          </a:bodyPr>
          <a:lstStyle/>
          <a:p>
            <a:pPr marL="0" lvl="1" indent="-9940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Pymes.</a:t>
            </a:r>
          </a:p>
          <a:p>
            <a:pPr marL="0" lvl="1" indent="-9940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Industria Inteligente.</a:t>
            </a:r>
          </a:p>
          <a:p>
            <a:pPr marL="0" lvl="1" indent="-9940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Energía y Medio Ambiente.            </a:t>
            </a:r>
          </a:p>
          <a:p>
            <a:pPr marL="0" lvl="1" indent="-9940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Industria Alimentaria.</a:t>
            </a:r>
          </a:p>
          <a:p>
            <a:pPr marL="0" lvl="1" indent="-9940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Seguridad.</a:t>
            </a:r>
          </a:p>
          <a:p>
            <a:pPr marL="0" lvl="1" indent="-9940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Trabajo y Empleo.</a:t>
            </a:r>
          </a:p>
          <a:p>
            <a:pPr marL="0" lvl="1" indent="-9940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e-Administración.</a:t>
            </a:r>
          </a:p>
          <a:p>
            <a:pPr marL="0" lvl="1" indent="-9940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Educación.</a:t>
            </a:r>
          </a:p>
          <a:p>
            <a:pPr marL="0" lvl="1" indent="-9940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Territorios Inteligentes.</a:t>
            </a:r>
          </a:p>
          <a:p>
            <a:pPr marL="0" lvl="1" indent="-9940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Nueva Movilidad.</a:t>
            </a:r>
          </a:p>
          <a:p>
            <a:pPr marL="0" lvl="1" indent="-9940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e-Salud y Bienestar.</a:t>
            </a:r>
          </a:p>
          <a:p>
            <a:pPr marL="0" lvl="1" indent="-9940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e-Justicia.</a:t>
            </a:r>
          </a:p>
          <a:p>
            <a:pPr marL="0" lvl="1" indent="-9940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Industrias de la lengua.</a:t>
            </a:r>
          </a:p>
          <a:p>
            <a:pPr marL="0" lvl="1" indent="-9940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Turismo y Comercio.</a:t>
            </a:r>
          </a:p>
        </p:txBody>
      </p:sp>
      <p:sp>
        <p:nvSpPr>
          <p:cNvPr id="46" name="Rectángulo: esquinas redondeadas 14">
            <a:extLst>
              <a:ext uri="{FF2B5EF4-FFF2-40B4-BE49-F238E27FC236}">
                <a16:creationId xmlns:a16="http://schemas.microsoft.com/office/drawing/2014/main" id="{F7CE1F73-E895-4FB3-A56C-3BA6E094E4E1}"/>
              </a:ext>
            </a:extLst>
          </p:cNvPr>
          <p:cNvSpPr>
            <a:spLocks noChangeAspect="1"/>
          </p:cNvSpPr>
          <p:nvPr/>
        </p:nvSpPr>
        <p:spPr>
          <a:xfrm>
            <a:off x="2568076" y="1934849"/>
            <a:ext cx="531428" cy="707886"/>
          </a:xfrm>
          <a:prstGeom prst="roundRect">
            <a:avLst>
              <a:gd name="adj" fmla="val 0"/>
            </a:avLst>
          </a:prstGeom>
        </p:spPr>
        <p:txBody>
          <a:bodyPr wrap="square">
            <a:spAutoFit/>
          </a:bodyPr>
          <a:lstStyle/>
          <a:p>
            <a:r>
              <a:rPr lang="es-ES" sz="4000" b="1" cap="all" dirty="0">
                <a:solidFill>
                  <a:srgbClr val="00497E"/>
                </a:solidFill>
              </a:rPr>
              <a:t>6</a:t>
            </a:r>
          </a:p>
        </p:txBody>
      </p:sp>
      <p:sp>
        <p:nvSpPr>
          <p:cNvPr id="47" name="Rectángulo: esquinas redondeadas 14">
            <a:extLst>
              <a:ext uri="{FF2B5EF4-FFF2-40B4-BE49-F238E27FC236}">
                <a16:creationId xmlns:a16="http://schemas.microsoft.com/office/drawing/2014/main" id="{DBBA3882-088C-4D85-8FC3-911A2124FB41}"/>
              </a:ext>
            </a:extLst>
          </p:cNvPr>
          <p:cNvSpPr>
            <a:spLocks noChangeAspect="1"/>
          </p:cNvSpPr>
          <p:nvPr/>
        </p:nvSpPr>
        <p:spPr>
          <a:xfrm>
            <a:off x="2562734" y="4033502"/>
            <a:ext cx="836228" cy="707886"/>
          </a:xfrm>
          <a:prstGeom prst="roundRect">
            <a:avLst>
              <a:gd name="adj" fmla="val 0"/>
            </a:avLst>
          </a:prstGeom>
        </p:spPr>
        <p:txBody>
          <a:bodyPr wrap="square">
            <a:spAutoFit/>
          </a:bodyPr>
          <a:lstStyle/>
          <a:p>
            <a:r>
              <a:rPr lang="es-ES" sz="4000" b="1" cap="all" dirty="0">
                <a:solidFill>
                  <a:srgbClr val="00497E"/>
                </a:solidFill>
              </a:rPr>
              <a:t>10</a:t>
            </a:r>
          </a:p>
        </p:txBody>
      </p:sp>
      <p:sp>
        <p:nvSpPr>
          <p:cNvPr id="48" name="Rectángulo: esquinas redondeadas 14">
            <a:extLst>
              <a:ext uri="{FF2B5EF4-FFF2-40B4-BE49-F238E27FC236}">
                <a16:creationId xmlns:a16="http://schemas.microsoft.com/office/drawing/2014/main" id="{D846302B-689A-4807-AA6E-2F8B16E7719F}"/>
              </a:ext>
            </a:extLst>
          </p:cNvPr>
          <p:cNvSpPr>
            <a:spLocks noChangeAspect="1"/>
          </p:cNvSpPr>
          <p:nvPr/>
        </p:nvSpPr>
        <p:spPr>
          <a:xfrm>
            <a:off x="8583905" y="3089912"/>
            <a:ext cx="836228" cy="707886"/>
          </a:xfrm>
          <a:prstGeom prst="roundRect">
            <a:avLst>
              <a:gd name="adj" fmla="val 0"/>
            </a:avLst>
          </a:prstGeom>
        </p:spPr>
        <p:txBody>
          <a:bodyPr wrap="square">
            <a:spAutoFit/>
          </a:bodyPr>
          <a:lstStyle/>
          <a:p>
            <a:r>
              <a:rPr lang="es-ES" sz="4000" b="1" cap="all" dirty="0">
                <a:solidFill>
                  <a:srgbClr val="00497E"/>
                </a:solidFill>
              </a:rPr>
              <a:t>14</a:t>
            </a:r>
          </a:p>
        </p:txBody>
      </p:sp>
      <p:sp>
        <p:nvSpPr>
          <p:cNvPr id="49" name="Rectángulo: esquinas redondeadas 79">
            <a:extLst>
              <a:ext uri="{FF2B5EF4-FFF2-40B4-BE49-F238E27FC236}">
                <a16:creationId xmlns:a16="http://schemas.microsoft.com/office/drawing/2014/main" id="{28191970-1A37-4731-9610-06D27934078C}"/>
              </a:ext>
            </a:extLst>
          </p:cNvPr>
          <p:cNvSpPr/>
          <p:nvPr/>
        </p:nvSpPr>
        <p:spPr>
          <a:xfrm>
            <a:off x="1747766" y="2748652"/>
            <a:ext cx="2396665" cy="923330"/>
          </a:xfrm>
          <a:prstGeom prst="roundRect">
            <a:avLst>
              <a:gd name="adj" fmla="val 0"/>
            </a:avLst>
          </a:prstGeom>
          <a:noFill/>
        </p:spPr>
        <p:txBody>
          <a:bodyPr wrap="square" lIns="0">
            <a:spAutoFit/>
          </a:bodyPr>
          <a:lstStyle/>
          <a:p>
            <a:pPr marL="171450" lvl="1" indent="-9945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Conectividad 5G. </a:t>
            </a:r>
          </a:p>
          <a:p>
            <a:pPr marL="171450" lvl="1" indent="-9945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Inteligencia Artificial.</a:t>
            </a:r>
          </a:p>
          <a:p>
            <a:pPr marL="171450" lvl="1" indent="-9945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Ciberseguridad y Confianza Digital.</a:t>
            </a:r>
          </a:p>
          <a:p>
            <a:pPr marL="171450" lvl="1" indent="-9945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Computación Cuántica.</a:t>
            </a:r>
          </a:p>
          <a:p>
            <a:pPr marL="171450" lvl="1" indent="-9945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Servicios Cloud.		</a:t>
            </a:r>
          </a:p>
          <a:p>
            <a:pPr marL="171450" lvl="1" indent="-99450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Servicio de Interoperabilidad Público-Privada.</a:t>
            </a:r>
          </a:p>
        </p:txBody>
      </p:sp>
      <p:sp>
        <p:nvSpPr>
          <p:cNvPr id="50" name="Rectángulo: esquinas redondeadas 79">
            <a:extLst>
              <a:ext uri="{FF2B5EF4-FFF2-40B4-BE49-F238E27FC236}">
                <a16:creationId xmlns:a16="http://schemas.microsoft.com/office/drawing/2014/main" id="{093124F5-E4F1-4E99-A284-01D3BD7B01B4}"/>
              </a:ext>
            </a:extLst>
          </p:cNvPr>
          <p:cNvSpPr/>
          <p:nvPr/>
        </p:nvSpPr>
        <p:spPr>
          <a:xfrm>
            <a:off x="1707439" y="4774556"/>
            <a:ext cx="2726782" cy="1477328"/>
          </a:xfrm>
          <a:prstGeom prst="roundRect">
            <a:avLst>
              <a:gd name="adj" fmla="val 0"/>
            </a:avLst>
          </a:prstGeom>
          <a:noFill/>
        </p:spPr>
        <p:txBody>
          <a:bodyPr wrap="square" lIns="0">
            <a:spAutoFit/>
          </a:bodyPr>
          <a:lstStyle/>
          <a:p>
            <a:pPr marL="139303" lvl="1" indent="-100800" defTabSz="371475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Competencias Digitales.</a:t>
            </a:r>
          </a:p>
          <a:p>
            <a:pPr marL="139303" lvl="1" indent="-100800" defTabSz="371475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Investigación y Desarrollo.</a:t>
            </a:r>
          </a:p>
          <a:p>
            <a:pPr marL="139303" lvl="1" indent="-100800" defTabSz="371475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Emprendimiento.</a:t>
            </a:r>
          </a:p>
          <a:p>
            <a:pPr marL="139303" lvl="1" indent="-100800" defTabSz="371475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Compra Pública de Innovación.</a:t>
            </a:r>
          </a:p>
          <a:p>
            <a:pPr marL="139303" lvl="1" indent="-100800" defTabSz="371475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Ecosistema de proveedores de servicios tecnológicos.</a:t>
            </a:r>
          </a:p>
          <a:p>
            <a:pPr marL="139303" lvl="1" indent="-100800" defTabSz="371475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Comunidad tecnológica cohesionada.</a:t>
            </a:r>
          </a:p>
          <a:p>
            <a:pPr marL="139303" lvl="1" indent="-100800" defTabSz="371475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Conexión internacional.</a:t>
            </a:r>
          </a:p>
          <a:p>
            <a:pPr marL="139303" lvl="1" indent="-100800" defTabSz="371475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Conectividad de Banda Ancha Ultrarrápida Fija.</a:t>
            </a:r>
          </a:p>
          <a:p>
            <a:pPr marL="139303" lvl="1" indent="-100800" defTabSz="371475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Fiscalidad y financiación.</a:t>
            </a:r>
          </a:p>
          <a:p>
            <a:pPr marL="139303" lvl="1" indent="-100800" defTabSz="371475">
              <a:buFont typeface="Arial" panose="020B0604020202020204" pitchFamily="34" charset="0"/>
              <a:buChar char="•"/>
            </a:pPr>
            <a:r>
              <a:rPr lang="es-ES" sz="900" kern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Desarrollo normativo y regulación.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B9411A7-D7C7-4F0D-A704-6F81282A883A}"/>
              </a:ext>
            </a:extLst>
          </p:cNvPr>
          <p:cNvCxnSpPr>
            <a:cxnSpLocks/>
          </p:cNvCxnSpPr>
          <p:nvPr/>
        </p:nvCxnSpPr>
        <p:spPr>
          <a:xfrm>
            <a:off x="2503645" y="4081404"/>
            <a:ext cx="0" cy="612082"/>
          </a:xfrm>
          <a:prstGeom prst="line">
            <a:avLst/>
          </a:prstGeom>
          <a:ln w="41275">
            <a:solidFill>
              <a:srgbClr val="E323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9518AF10-9AE1-45C0-A62E-0E90477059FA}"/>
              </a:ext>
            </a:extLst>
          </p:cNvPr>
          <p:cNvCxnSpPr>
            <a:cxnSpLocks/>
          </p:cNvCxnSpPr>
          <p:nvPr/>
        </p:nvCxnSpPr>
        <p:spPr>
          <a:xfrm>
            <a:off x="2473665" y="1991347"/>
            <a:ext cx="0" cy="612082"/>
          </a:xfrm>
          <a:prstGeom prst="line">
            <a:avLst/>
          </a:prstGeom>
          <a:ln w="41275">
            <a:solidFill>
              <a:srgbClr val="E323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AB677271-A4CC-4EDA-84BA-2C4B2112AC4A}"/>
              </a:ext>
            </a:extLst>
          </p:cNvPr>
          <p:cNvSpPr txBox="1"/>
          <p:nvPr/>
        </p:nvSpPr>
        <p:spPr>
          <a:xfrm rot="16200000">
            <a:off x="2741769" y="3909414"/>
            <a:ext cx="3829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00497E"/>
                </a:solidFill>
              </a:rPr>
              <a:t>A TRAVÉS DE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C9F355A9-D835-48DF-B22F-15EBFE324501}"/>
              </a:ext>
            </a:extLst>
          </p:cNvPr>
          <p:cNvSpPr/>
          <p:nvPr/>
        </p:nvSpPr>
        <p:spPr>
          <a:xfrm>
            <a:off x="5063864" y="2482031"/>
            <a:ext cx="1100470" cy="440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>
            <a:spAutoFit/>
          </a:bodyPr>
          <a:lstStyle/>
          <a:p>
            <a:pPr algn="r" defTabSz="995507">
              <a:lnSpc>
                <a:spcPts val="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s-ES" sz="1200" b="1" dirty="0">
                <a:solidFill>
                  <a:srgbClr val="E32314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Vector I: </a:t>
            </a:r>
          </a:p>
          <a:p>
            <a:pPr algn="r" defTabSz="995507">
              <a:lnSpc>
                <a:spcPts val="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s-ES" sz="1200" b="1" dirty="0">
                <a:solidFill>
                  <a:srgbClr val="00497E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Iniciativas </a:t>
            </a:r>
          </a:p>
          <a:p>
            <a:pPr algn="r" defTabSz="995507">
              <a:lnSpc>
                <a:spcPts val="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s-ES" sz="1200" b="1" dirty="0">
                <a:solidFill>
                  <a:srgbClr val="00497E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Singulares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AF86D387-EA28-42C0-961F-0605470282A0}"/>
              </a:ext>
            </a:extLst>
          </p:cNvPr>
          <p:cNvSpPr/>
          <p:nvPr/>
        </p:nvSpPr>
        <p:spPr>
          <a:xfrm>
            <a:off x="5063864" y="3427672"/>
            <a:ext cx="1100470" cy="381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t" anchorCtr="0"/>
          <a:lstStyle/>
          <a:p>
            <a:pPr algn="r" defTabSz="995507">
              <a:lnSpc>
                <a:spcPts val="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es-ES" sz="1200" b="1" dirty="0">
                <a:solidFill>
                  <a:srgbClr val="E32314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Vector II:</a:t>
            </a:r>
          </a:p>
          <a:p>
            <a:pPr algn="r" defTabSz="995507">
              <a:lnSpc>
                <a:spcPts val="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es-ES" sz="1200" b="1" dirty="0">
                <a:solidFill>
                  <a:srgbClr val="00497E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Ecosistema </a:t>
            </a:r>
          </a:p>
          <a:p>
            <a:pPr algn="r" defTabSz="995507">
              <a:lnSpc>
                <a:spcPts val="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es-ES" sz="1200" b="1" dirty="0">
                <a:solidFill>
                  <a:srgbClr val="00497E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integrado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4244CDE7-0CD7-473C-9531-51E6A643DE5B}"/>
              </a:ext>
            </a:extLst>
          </p:cNvPr>
          <p:cNvSpPr/>
          <p:nvPr/>
        </p:nvSpPr>
        <p:spPr>
          <a:xfrm>
            <a:off x="5031365" y="4254355"/>
            <a:ext cx="1132969" cy="695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95507">
              <a:lnSpc>
                <a:spcPts val="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es-ES" sz="1200" b="1" dirty="0">
                <a:solidFill>
                  <a:srgbClr val="E32314"/>
                </a:solidFill>
                <a:latin typeface="Bahnschrift Condensed" panose="020B0502040204020203" pitchFamily="34" charset="0"/>
                <a:ea typeface="Microsoft YaHei" panose="020B0503020204020204" pitchFamily="34" charset="-122"/>
                <a:cs typeface="Arial" charset="0"/>
              </a:rPr>
              <a:t>Vector III: </a:t>
            </a:r>
          </a:p>
          <a:p>
            <a:pPr algn="r" defTabSz="995507">
              <a:lnSpc>
                <a:spcPts val="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es-ES" sz="1200" b="1" dirty="0">
                <a:solidFill>
                  <a:srgbClr val="00497E"/>
                </a:solidFill>
                <a:latin typeface="Bahnschrift Condensed" panose="020B0502040204020203" pitchFamily="34" charset="0"/>
                <a:ea typeface="Microsoft YaHei" panose="020B0503020204020204" pitchFamily="34" charset="-122"/>
                <a:cs typeface="Arial" charset="0"/>
              </a:rPr>
              <a:t>Competencias </a:t>
            </a:r>
          </a:p>
          <a:p>
            <a:pPr algn="r" defTabSz="995507">
              <a:lnSpc>
                <a:spcPts val="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es-ES" sz="1200" b="1" dirty="0">
                <a:solidFill>
                  <a:srgbClr val="00497E"/>
                </a:solidFill>
                <a:latin typeface="Bahnschrift Condensed" panose="020B0502040204020203" pitchFamily="34" charset="0"/>
                <a:ea typeface="Microsoft YaHei" panose="020B0503020204020204" pitchFamily="34" charset="-122"/>
                <a:cs typeface="Arial" charset="0"/>
              </a:rPr>
              <a:t>Digitales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70BC3454-37D7-42D0-86C1-1A6E8A1CF29D}"/>
              </a:ext>
            </a:extLst>
          </p:cNvPr>
          <p:cNvSpPr/>
          <p:nvPr/>
        </p:nvSpPr>
        <p:spPr>
          <a:xfrm>
            <a:off x="4853795" y="5328167"/>
            <a:ext cx="1310539" cy="591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r" defTabSz="995507">
              <a:lnSpc>
                <a:spcPts val="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es-ES" sz="1200" b="1" dirty="0">
                <a:solidFill>
                  <a:srgbClr val="E32314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Vector IV:</a:t>
            </a:r>
          </a:p>
          <a:p>
            <a:pPr algn="r" defTabSz="995507">
              <a:lnSpc>
                <a:spcPts val="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es-ES" sz="1200" b="1" dirty="0">
                <a:solidFill>
                  <a:srgbClr val="00497E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Aceleración,</a:t>
            </a:r>
          </a:p>
          <a:p>
            <a:pPr algn="r" defTabSz="995507">
              <a:lnSpc>
                <a:spcPts val="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es-ES" sz="1200" b="1" dirty="0">
                <a:solidFill>
                  <a:srgbClr val="00497E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experimentación</a:t>
            </a:r>
          </a:p>
          <a:p>
            <a:pPr algn="r" defTabSz="995507">
              <a:lnSpc>
                <a:spcPts val="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es-ES" sz="1200" b="1" dirty="0">
                <a:solidFill>
                  <a:srgbClr val="00497E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y uso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646B7D5E-58A8-4390-BCAB-F082E6C21DB3}"/>
              </a:ext>
            </a:extLst>
          </p:cNvPr>
          <p:cNvSpPr/>
          <p:nvPr/>
        </p:nvSpPr>
        <p:spPr>
          <a:xfrm>
            <a:off x="6230036" y="2355141"/>
            <a:ext cx="2231193" cy="86357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Reforzar el BCSC focalizado a la empresa </a:t>
            </a:r>
          </a:p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Consolidar el observatorio de Banda Ancha Ultrarrápida </a:t>
            </a:r>
          </a:p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Poner en marcha el BAIC </a:t>
            </a:r>
          </a:p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Contribuir a la Estrategia Europea del Dato </a:t>
            </a:r>
          </a:p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Impulsar </a:t>
            </a:r>
            <a:r>
              <a:rPr kumimoji="1" lang="es-ES" sz="9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Metaposta</a:t>
            </a: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34F1CE69-2FC6-4428-B4A2-1EE0282F5213}"/>
              </a:ext>
            </a:extLst>
          </p:cNvPr>
          <p:cNvSpPr/>
          <p:nvPr/>
        </p:nvSpPr>
        <p:spPr>
          <a:xfrm>
            <a:off x="6230037" y="3315635"/>
            <a:ext cx="2111082" cy="86357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Poner en marcha una plataforma de interoperabilidad para empresas</a:t>
            </a:r>
          </a:p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Visibilizar y fortalecer el ecosistema </a:t>
            </a:r>
          </a:p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Posicionarse en redes y con agentes internacionales </a:t>
            </a:r>
          </a:p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Apoyo a la creación de Data Centers  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41E3F279-CEC6-493D-AB10-86B3E2452110}"/>
              </a:ext>
            </a:extLst>
          </p:cNvPr>
          <p:cNvSpPr/>
          <p:nvPr/>
        </p:nvSpPr>
        <p:spPr>
          <a:xfrm>
            <a:off x="6230037" y="4254355"/>
            <a:ext cx="2111082" cy="86357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Reducir la desigualdad digital </a:t>
            </a:r>
          </a:p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Impulsar las competencias digitales profesionales</a:t>
            </a:r>
          </a:p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Impulsar la generación de talento TEIC en general y especializado </a:t>
            </a:r>
          </a:p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Sensibilizar y difundir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60FC59AE-313F-4A19-B989-32AC233B7F1A}"/>
              </a:ext>
            </a:extLst>
          </p:cNvPr>
          <p:cNvSpPr/>
          <p:nvPr/>
        </p:nvSpPr>
        <p:spPr>
          <a:xfrm>
            <a:off x="6230036" y="5212171"/>
            <a:ext cx="2231193" cy="111825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Adoptar las tecnologías digitales</a:t>
            </a:r>
          </a:p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Acelerar la digitalización de las pymes</a:t>
            </a:r>
          </a:p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Facilitar el uso de Banda Ancha Ultrarrápida y el 5G a nivel empresarial</a:t>
            </a:r>
          </a:p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Fomentar el emprendimiento e </a:t>
            </a:r>
            <a:r>
              <a:rPr kumimoji="1" lang="es-ES" sz="9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intraemprendimiento</a:t>
            </a: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en digitalización</a:t>
            </a:r>
          </a:p>
          <a:p>
            <a:pPr marL="171450" indent="-994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kumimoji="1" lang="es-E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Promocionar la oferta y la demanda de servicios Cloud por parte de las empresas.</a:t>
            </a:r>
          </a:p>
        </p:txBody>
      </p:sp>
      <p:sp>
        <p:nvSpPr>
          <p:cNvPr id="62" name="Rectángulo: esquinas redondeadas 14">
            <a:extLst>
              <a:ext uri="{FF2B5EF4-FFF2-40B4-BE49-F238E27FC236}">
                <a16:creationId xmlns:a16="http://schemas.microsoft.com/office/drawing/2014/main" id="{97BA6EBF-8CB6-4D5B-92D0-9D02CE3592FA}"/>
              </a:ext>
            </a:extLst>
          </p:cNvPr>
          <p:cNvSpPr>
            <a:spLocks noChangeAspect="1"/>
          </p:cNvSpPr>
          <p:nvPr/>
        </p:nvSpPr>
        <p:spPr>
          <a:xfrm>
            <a:off x="5248054" y="1983773"/>
            <a:ext cx="856375" cy="276999"/>
          </a:xfrm>
          <a:prstGeom prst="roundRect">
            <a:avLst>
              <a:gd name="adj" fmla="val 0"/>
            </a:avLst>
          </a:prstGeom>
        </p:spPr>
        <p:txBody>
          <a:bodyPr wrap="square">
            <a:spAutoFit/>
          </a:bodyPr>
          <a:lstStyle/>
          <a:p>
            <a:r>
              <a:rPr lang="es-ES" sz="1200" b="1" cap="all" dirty="0">
                <a:solidFill>
                  <a:srgbClr val="00497E"/>
                </a:solidFill>
              </a:rPr>
              <a:t>vectores</a:t>
            </a:r>
          </a:p>
        </p:txBody>
      </p:sp>
      <p:sp>
        <p:nvSpPr>
          <p:cNvPr id="63" name="Rectángulo: esquinas redondeadas 14">
            <a:extLst>
              <a:ext uri="{FF2B5EF4-FFF2-40B4-BE49-F238E27FC236}">
                <a16:creationId xmlns:a16="http://schemas.microsoft.com/office/drawing/2014/main" id="{A5973FB8-042E-4DCA-A662-ECEEA10DE829}"/>
              </a:ext>
            </a:extLst>
          </p:cNvPr>
          <p:cNvSpPr>
            <a:spLocks noChangeAspect="1"/>
          </p:cNvSpPr>
          <p:nvPr/>
        </p:nvSpPr>
        <p:spPr>
          <a:xfrm>
            <a:off x="4980020" y="1776686"/>
            <a:ext cx="531428" cy="553998"/>
          </a:xfrm>
          <a:prstGeom prst="roundRect">
            <a:avLst>
              <a:gd name="adj" fmla="val 0"/>
            </a:avLst>
          </a:prstGeom>
        </p:spPr>
        <p:txBody>
          <a:bodyPr wrap="square">
            <a:spAutoFit/>
          </a:bodyPr>
          <a:lstStyle/>
          <a:p>
            <a:r>
              <a:rPr lang="es-ES" sz="3000" b="1" cap="all" dirty="0">
                <a:solidFill>
                  <a:srgbClr val="00497E"/>
                </a:solidFill>
              </a:rPr>
              <a:t>4</a:t>
            </a:r>
          </a:p>
        </p:txBody>
      </p:sp>
      <p:sp>
        <p:nvSpPr>
          <p:cNvPr id="64" name="Rectángulo: esquinas redondeadas 14">
            <a:extLst>
              <a:ext uri="{FF2B5EF4-FFF2-40B4-BE49-F238E27FC236}">
                <a16:creationId xmlns:a16="http://schemas.microsoft.com/office/drawing/2014/main" id="{A463988E-70F9-46AC-89EA-EFAB0BF8ED34}"/>
              </a:ext>
            </a:extLst>
          </p:cNvPr>
          <p:cNvSpPr>
            <a:spLocks noChangeAspect="1"/>
          </p:cNvSpPr>
          <p:nvPr/>
        </p:nvSpPr>
        <p:spPr>
          <a:xfrm>
            <a:off x="7044744" y="1891810"/>
            <a:ext cx="856375" cy="379784"/>
          </a:xfrm>
          <a:prstGeom prst="roundRect">
            <a:avLst>
              <a:gd name="adj" fmla="val 0"/>
            </a:avLst>
          </a:prstGeom>
        </p:spPr>
        <p:txBody>
          <a:bodyPr wrap="square">
            <a:spAutoFit/>
          </a:bodyPr>
          <a:lstStyle/>
          <a:p>
            <a:pPr>
              <a:lnSpc>
                <a:spcPts val="1050"/>
              </a:lnSpc>
            </a:pPr>
            <a:r>
              <a:rPr lang="es-ES" sz="1200" b="1" cap="all" dirty="0">
                <a:solidFill>
                  <a:srgbClr val="00497E"/>
                </a:solidFill>
              </a:rPr>
              <a:t>Líneas de acción</a:t>
            </a:r>
          </a:p>
        </p:txBody>
      </p:sp>
      <p:sp>
        <p:nvSpPr>
          <p:cNvPr id="65" name="Rectángulo: esquinas redondeadas 14">
            <a:extLst>
              <a:ext uri="{FF2B5EF4-FFF2-40B4-BE49-F238E27FC236}">
                <a16:creationId xmlns:a16="http://schemas.microsoft.com/office/drawing/2014/main" id="{2FEEC031-F124-4FE9-9B57-DCBB62F5BECA}"/>
              </a:ext>
            </a:extLst>
          </p:cNvPr>
          <p:cNvSpPr>
            <a:spLocks noChangeAspect="1"/>
          </p:cNvSpPr>
          <p:nvPr/>
        </p:nvSpPr>
        <p:spPr>
          <a:xfrm>
            <a:off x="6598287" y="1785374"/>
            <a:ext cx="699309" cy="553999"/>
          </a:xfrm>
          <a:prstGeom prst="roundRect">
            <a:avLst>
              <a:gd name="adj" fmla="val 0"/>
            </a:avLst>
          </a:prstGeom>
        </p:spPr>
        <p:txBody>
          <a:bodyPr wrap="square">
            <a:spAutoFit/>
          </a:bodyPr>
          <a:lstStyle/>
          <a:p>
            <a:r>
              <a:rPr lang="es-ES" sz="3000" b="1" cap="all" dirty="0">
                <a:solidFill>
                  <a:srgbClr val="00497E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34261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n Ecoener somos conservadores del legado más valioso que tenemos">
            <a:extLst>
              <a:ext uri="{FF2B5EF4-FFF2-40B4-BE49-F238E27FC236}">
                <a16:creationId xmlns:a16="http://schemas.microsoft.com/office/drawing/2014/main" id="{BE4A029F-6617-4EE9-B414-1092AB4EFA6D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4D391827-5676-46E8-9B68-C5B8D65DC8B0}"/>
              </a:ext>
            </a:extLst>
          </p:cNvPr>
          <p:cNvSpPr txBox="1"/>
          <p:nvPr/>
        </p:nvSpPr>
        <p:spPr>
          <a:xfrm>
            <a:off x="603031" y="978164"/>
            <a:ext cx="862586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CASO DE ÉXITO: EUSKADI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69D1B0F-573C-407F-A325-93407E6FC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349846"/>
              </p:ext>
            </p:extLst>
          </p:nvPr>
        </p:nvGraphicFramePr>
        <p:xfrm>
          <a:off x="658812" y="1478268"/>
          <a:ext cx="10985938" cy="513471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821941">
                  <a:extLst>
                    <a:ext uri="{9D8B030D-6E8A-4147-A177-3AD203B41FA5}">
                      <a16:colId xmlns:a16="http://schemas.microsoft.com/office/drawing/2014/main" val="969792631"/>
                    </a:ext>
                  </a:extLst>
                </a:gridCol>
                <a:gridCol w="601420">
                  <a:extLst>
                    <a:ext uri="{9D8B030D-6E8A-4147-A177-3AD203B41FA5}">
                      <a16:colId xmlns:a16="http://schemas.microsoft.com/office/drawing/2014/main" val="1281286501"/>
                    </a:ext>
                  </a:extLst>
                </a:gridCol>
                <a:gridCol w="9562577">
                  <a:extLst>
                    <a:ext uri="{9D8B030D-6E8A-4147-A177-3AD203B41FA5}">
                      <a16:colId xmlns:a16="http://schemas.microsoft.com/office/drawing/2014/main" val="3161384268"/>
                    </a:ext>
                  </a:extLst>
                </a:gridCol>
              </a:tblGrid>
              <a:tr h="45574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HANEY "/>
                          <a:cs typeface="Heebo" pitchFamily="2" charset="-79"/>
                        </a:rPr>
                        <a:t>ELKARTEK. PROYECTOS INVESTIGACIÓN FUNDAMENTAL COLABORATIVA RVCTI (PPTO. MIN 0,5M€ - 2 AÑOS)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672035"/>
                  </a:ext>
                </a:extLst>
              </a:tr>
              <a:tr h="5660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DAEKIN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2020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Colaboración digital segura entre empresas sin pérdida de la soberanía del dato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. Investigación en 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metodologías, técnicas y tecnologías para la compartición digital segura de los datos sin pérdida de soberanía 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entre organizaciones. Investigar en los avances tecnológicos necesarios para la 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definición de una arquitectura de referencia de una plataforma de compartición de datos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, basada en el ecosistema IDSA, incluyendo pruebas de concepto de sus principales componentes, y para favorecer el desarrollo de servicios en torno a los datos con garantías de trazabilidad, seguridad y gobernabilidad. A su vez, esta arquitectura posibilitará la implantación de una Plataforma Digital de datos en Eólica Offshore.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709254"/>
                  </a:ext>
                </a:extLst>
              </a:tr>
              <a:tr h="47337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HODEI-X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2021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Crear un nodo de GAIA-X en la CAPV 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para que tanto el sector público como el sector privado se beneficien de las oportunidades que ofrece la federación de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clouds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 y el espacio europeo de datos, asegurándose al mismo tiempo la soberanía tanto digital como de los datos. Asimismo, se contribuirá a la arquitectura con el desarrollo de pruebas de concepto de componentes y la validación en casos de uso en sectores estratégicos de la economía e industria vasca. 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987842"/>
                  </a:ext>
                </a:extLst>
              </a:tr>
              <a:tr h="45574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HANEY "/>
                          <a:cs typeface="Heebo" pitchFamily="2" charset="-79"/>
                        </a:rPr>
                        <a:t>HAZITEK ESTRATÉGICO. PROYECTOS I+D EMPRESARIAL COLABORATIVOS (PPTO. MIN 4M € - 3 AÑOS)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984795"/>
                  </a:ext>
                </a:extLst>
              </a:tr>
              <a:tr h="5660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PRODIGIOSA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2017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Productos digitales para el impulso tecnológico en la industria y nuevos servicios avanzados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. Investigar y desarrollar tecnologías digitales y de analítica avanzada, a través del desarrollo de una solución TIC multidominio capaz de ofrecer nuevos habilitadores de servicios 4.0, que posibiliten a las empresas maximizar el valor añadido de sus productos industriales actuales, convirtiéndolos en productos digitales reales, y optimizando la eficiencia, disponibilidad y calidad de sus recursos, servicios de mantenimiento, diseño y procesos productivos, así como la creación de innovadores modelos de negocio para sus clientes.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085012"/>
                  </a:ext>
                </a:extLst>
              </a:tr>
              <a:tr h="2014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EUSKATE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2017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Nuevas tecnologías de interoperabilidad y coordinación colaborativa basadas en Blockchain para la coordinación colaborativa de las industrias del País Vasco. 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523109"/>
                  </a:ext>
                </a:extLst>
              </a:tr>
              <a:tr h="4221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MADINET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2019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Red de valor digital para servicios avanzados basados en máquinas conectadas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. Investigar y desarrollar soluciones de digitalización que posibiliten a las empresas de máquina herramienta maximizar el valor añadido de sus productos industriales actuales, optimizando la eficiencia, disponibilidad, interoperabilidad y calidad de sus recursos, servicios de mantenimiento, diseño y procesos productivos, así como la creación de innovadores modelos de negocio para sus múltiples clientes y proveedores en el nuevo ecosistema digital global de la industria de procesos.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96368"/>
                  </a:ext>
                </a:extLst>
              </a:tr>
              <a:tr h="2830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ADIERA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2020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Activos Digitales Inteligentes en Entornos Industriales. 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Generar y “productivizar” el conocimiento industrial, dotando de soluciones y servicios industriales de activos digitales inteligentes y autónomos para seguir impulsando la transformación digital en la industria, algo indispensable para construir los próximos escenarios de intercambio de datos y conocimiento entre compañías (iniciativa IDS)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316015"/>
                  </a:ext>
                </a:extLst>
              </a:tr>
              <a:tr h="4221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SSI 4.0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2020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Identidad Digital Soberana y Soberanía de datos en la Industria 4.0. 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Investigación y desarrollo experimental de tecnologías para alcanzar un nuevo ámbito de digitalización , optimización y mejora de la industria focalizándose en la generación de relaciones de confianza entre los diferentes actores y sistemas del exosistema industrial, así como en la gestión de la soberanía, integridad y confidencialidad de la información intercambiada por los mismos (credenciales, diseños, datos de producción, etc.)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690829"/>
                  </a:ext>
                </a:extLst>
              </a:tr>
              <a:tr h="4221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EGOKIA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2021</a:t>
                      </a: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Espacio digital de compartición de conocimiento industrial basado en Inteligencia Artificial. 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Desarrollo de 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espacio de trabajo colaborativo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, transparente y seguro basado en el conocimiento industrial que integra a las distintas plataformas y servicios digitales, pudiendo optimizar 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procesos de negocio federados 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y así plantear 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nuevos modelos de negocios basados en la compartición de datos y conocimiento 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Heebo" pitchFamily="2" charset="-79"/>
                          <a:cs typeface="Heebo" pitchFamily="2" charset="-79"/>
                        </a:rPr>
                        <a:t>que propone la iniciativa IDS.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Heebo" pitchFamily="2" charset="-79"/>
                        <a:cs typeface="Heebo" pitchFamily="2" charset="-79"/>
                      </a:endParaRPr>
                    </a:p>
                  </a:txBody>
                  <a:tcPr marL="7196" marR="7196" marT="71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640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01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n Ecoener somos conservadores del legado más valioso que tenemos">
            <a:extLst>
              <a:ext uri="{FF2B5EF4-FFF2-40B4-BE49-F238E27FC236}">
                <a16:creationId xmlns:a16="http://schemas.microsoft.com/office/drawing/2014/main" id="{BE4A029F-6617-4EE9-B414-1092AB4EFA6D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4D391827-5676-46E8-9B68-C5B8D65DC8B0}"/>
              </a:ext>
            </a:extLst>
          </p:cNvPr>
          <p:cNvSpPr txBox="1"/>
          <p:nvPr/>
        </p:nvSpPr>
        <p:spPr>
          <a:xfrm>
            <a:off x="603031" y="978164"/>
            <a:ext cx="862586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CASO DE ÉXITO: EUSKADI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FC0F268-8621-4EF7-B5A7-CD0A843E59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0" t="11555" r="16667" b="8952"/>
          <a:stretch/>
        </p:blipFill>
        <p:spPr>
          <a:xfrm>
            <a:off x="603030" y="1941373"/>
            <a:ext cx="6661369" cy="4524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9E9743B-8A24-4F90-8E5B-1C9550BC270F}"/>
              </a:ext>
            </a:extLst>
          </p:cNvPr>
          <p:cNvSpPr txBox="1"/>
          <p:nvPr/>
        </p:nvSpPr>
        <p:spPr>
          <a:xfrm>
            <a:off x="8134570" y="1926470"/>
            <a:ext cx="3454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latin typeface="Heebo" pitchFamily="2" charset="-79"/>
                <a:cs typeface="Heebo" pitchFamily="2" charset="-79"/>
              </a:rPr>
              <a:t>GRUPO DE TRABAJO SOBRE COMPARTICIÓN DE DATOS DE AEROGENERADORES</a:t>
            </a:r>
          </a:p>
          <a:p>
            <a:pPr algn="r"/>
            <a:endParaRPr lang="es-ES" dirty="0">
              <a:latin typeface="Heebo" pitchFamily="2" charset="-79"/>
              <a:cs typeface="Heebo" pitchFamily="2" charset="-79"/>
            </a:endParaRPr>
          </a:p>
          <a:p>
            <a:pPr algn="r"/>
            <a:r>
              <a:rPr lang="es-ES" dirty="0">
                <a:latin typeface="Heebo" pitchFamily="2" charset="-79"/>
                <a:cs typeface="Heebo" pitchFamily="2" charset="-79"/>
              </a:rPr>
              <a:t>CLUSTER DE ENERGÍA</a:t>
            </a:r>
          </a:p>
        </p:txBody>
      </p:sp>
    </p:spTree>
    <p:extLst>
      <p:ext uri="{BB962C8B-B14F-4D97-AF65-F5344CB8AC3E}">
        <p14:creationId xmlns:p14="http://schemas.microsoft.com/office/powerpoint/2010/main" val="288066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n Ecoener somos conservadores del legado más valioso que tenemos">
            <a:extLst>
              <a:ext uri="{FF2B5EF4-FFF2-40B4-BE49-F238E27FC236}">
                <a16:creationId xmlns:a16="http://schemas.microsoft.com/office/drawing/2014/main" id="{BE4A029F-6617-4EE9-B414-1092AB4EFA6D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DATOS COMPARTIDOS ENTRE EMPRESAS | COTEC</a:t>
            </a:r>
          </a:p>
        </p:txBody>
      </p:sp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4D391827-5676-46E8-9B68-C5B8D65DC8B0}"/>
              </a:ext>
            </a:extLst>
          </p:cNvPr>
          <p:cNvSpPr txBox="1"/>
          <p:nvPr/>
        </p:nvSpPr>
        <p:spPr>
          <a:xfrm>
            <a:off x="603031" y="978164"/>
            <a:ext cx="862586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CASO DE ÉXITO: EUSKADI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D34A6E8-8A5F-4074-A967-9F2B67DB3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45" t="26921" r="39714" b="6286"/>
          <a:stretch/>
        </p:blipFill>
        <p:spPr>
          <a:xfrm>
            <a:off x="603031" y="1671412"/>
            <a:ext cx="5000366" cy="4208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3ADB0EB-E634-41F9-B4F4-240C66C99A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7" t="21206" r="41286" b="32813"/>
          <a:stretch/>
        </p:blipFill>
        <p:spPr>
          <a:xfrm>
            <a:off x="5876695" y="1556565"/>
            <a:ext cx="5919970" cy="4208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0149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1556F83-D48D-A84C-BAAF-906E60F89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533" y="3183728"/>
            <a:ext cx="1028933" cy="49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7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os guía la excelencia">
            <a:extLst>
              <a:ext uri="{FF2B5EF4-FFF2-40B4-BE49-F238E27FC236}">
                <a16:creationId xmlns:a16="http://schemas.microsoft.com/office/drawing/2014/main" id="{A95C36D2-2D7D-744E-862B-C5562A01BC0F}"/>
              </a:ext>
            </a:extLst>
          </p:cNvPr>
          <p:cNvSpPr txBox="1"/>
          <p:nvPr/>
        </p:nvSpPr>
        <p:spPr>
          <a:xfrm>
            <a:off x="658811" y="1376271"/>
            <a:ext cx="10309746" cy="4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/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MITOS</a:t>
            </a:r>
          </a:p>
          <a:p>
            <a:pPr algn="l"/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SOBRE LOS</a:t>
            </a:r>
          </a:p>
          <a:p>
            <a:pPr algn="l"/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NEGOCIOS CON</a:t>
            </a:r>
          </a:p>
          <a:p>
            <a:pPr algn="l"/>
            <a:r>
              <a:rPr lang="es-ES" sz="7000" spc="-200" dirty="0">
                <a:solidFill>
                  <a:schemeClr val="bg1"/>
                </a:solidFill>
                <a:latin typeface="CHANEY Extended" panose="00000505000000000000" pitchFamily="50" charset="0"/>
                <a:ea typeface="Roboto" panose="02000000000000000000" pitchFamily="2" charset="0"/>
              </a:rPr>
              <a:t>DATOS ABIERTOS</a:t>
            </a:r>
            <a:br>
              <a:rPr lang="es-ES" sz="7000" spc="-200" dirty="0">
                <a:solidFill>
                  <a:schemeClr val="bg1"/>
                </a:solidFill>
                <a:latin typeface="CHANEY Extended" pitchFamily="2" charset="77"/>
                <a:ea typeface="Roboto" panose="02000000000000000000" pitchFamily="2" charset="0"/>
              </a:rPr>
            </a:br>
            <a:endParaRPr sz="7000" spc="-200" dirty="0">
              <a:solidFill>
                <a:schemeClr val="bg1"/>
              </a:solidFill>
              <a:latin typeface="CHANEY Extended" pitchFamily="2" charset="77"/>
              <a:ea typeface="Roboto" panose="02000000000000000000" pitchFamily="2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11D0DFB-35C4-904D-868B-45CD5420ED4B}"/>
              </a:ext>
            </a:extLst>
          </p:cNvPr>
          <p:cNvGrpSpPr/>
          <p:nvPr/>
        </p:nvGrpSpPr>
        <p:grpSpPr>
          <a:xfrm>
            <a:off x="10341066" y="4994728"/>
            <a:ext cx="4108268" cy="4173583"/>
            <a:chOff x="8064940" y="2684417"/>
            <a:chExt cx="4108268" cy="4173583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4A7E08F7-6577-7540-A4DB-08631AE2AE56}"/>
                </a:ext>
              </a:extLst>
            </p:cNvPr>
            <p:cNvGrpSpPr/>
            <p:nvPr/>
          </p:nvGrpSpPr>
          <p:grpSpPr>
            <a:xfrm>
              <a:off x="9998242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FC043353-9BC8-9D47-8B33-B55C8D766F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1E4FBE0D-CB16-0440-AAFC-C17CA46168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31CF2CBA-5FA3-3D45-AB70-D3B1D6D528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5A8480CD-1635-8747-B283-4F52C5EC962E}"/>
                </a:ext>
              </a:extLst>
            </p:cNvPr>
            <p:cNvGrpSpPr/>
            <p:nvPr/>
          </p:nvGrpSpPr>
          <p:grpSpPr>
            <a:xfrm>
              <a:off x="8064940" y="4709160"/>
              <a:ext cx="2148840" cy="2148840"/>
              <a:chOff x="9998242" y="4709160"/>
              <a:chExt cx="2148840" cy="2148840"/>
            </a:xfrm>
          </p:grpSpPr>
          <p:cxnSp>
            <p:nvCxnSpPr>
              <p:cNvPr id="39" name="Conector recto 38">
                <a:extLst>
                  <a:ext uri="{FF2B5EF4-FFF2-40B4-BE49-F238E27FC236}">
                    <a16:creationId xmlns:a16="http://schemas.microsoft.com/office/drawing/2014/main" id="{BDBFEF5F-C404-584D-8464-F2018D4BC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8345506A-4BF4-1A4A-850A-B9CB80F98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9A79468F-736C-2245-B0E0-1888A63E46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1F9AF5E2-B5D9-4644-AB01-5AE3C0FB8DC4}"/>
                </a:ext>
              </a:extLst>
            </p:cNvPr>
            <p:cNvGrpSpPr/>
            <p:nvPr/>
          </p:nvGrpSpPr>
          <p:grpSpPr>
            <a:xfrm>
              <a:off x="10024368" y="2684417"/>
              <a:ext cx="2148840" cy="2148840"/>
              <a:chOff x="9998242" y="4709160"/>
              <a:chExt cx="2148840" cy="2148840"/>
            </a:xfrm>
          </p:grpSpPr>
          <p:cxnSp>
            <p:nvCxnSpPr>
              <p:cNvPr id="36" name="Conector recto 35">
                <a:extLst>
                  <a:ext uri="{FF2B5EF4-FFF2-40B4-BE49-F238E27FC236}">
                    <a16:creationId xmlns:a16="http://schemas.microsoft.com/office/drawing/2014/main" id="{ADF675A8-4CCC-D141-B176-5A1596929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2148840" cy="21488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cto 36">
                <a:extLst>
                  <a:ext uri="{FF2B5EF4-FFF2-40B4-BE49-F238E27FC236}">
                    <a16:creationId xmlns:a16="http://schemas.microsoft.com/office/drawing/2014/main" id="{EE148A85-26A2-3843-BF58-FB2F8A3593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8242" y="4709160"/>
                <a:ext cx="0" cy="80971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37">
                <a:extLst>
                  <a:ext uri="{FF2B5EF4-FFF2-40B4-BE49-F238E27FC236}">
                    <a16:creationId xmlns:a16="http://schemas.microsoft.com/office/drawing/2014/main" id="{BA01BAFA-4A9A-B449-A836-737B82F781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98242" y="4709160"/>
                <a:ext cx="8169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En Ecoener somos conservadores del legado más valioso que tenemos">
            <a:extLst>
              <a:ext uri="{FF2B5EF4-FFF2-40B4-BE49-F238E27FC236}">
                <a16:creationId xmlns:a16="http://schemas.microsoft.com/office/drawing/2014/main" id="{3C68C7EA-86E9-4C70-AFDF-73C7E8DBADEC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solidFill>
                  <a:schemeClr val="bg1"/>
                </a:solidFill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</p:spTree>
    <p:extLst>
      <p:ext uri="{BB962C8B-B14F-4D97-AF65-F5344CB8AC3E}">
        <p14:creationId xmlns:p14="http://schemas.microsoft.com/office/powerpoint/2010/main" val="4010269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2" y="1569318"/>
            <a:ext cx="7413391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PUBLICAN DATOS ABIERTOS PERO SIN USO COMERCIAL</a:t>
            </a:r>
          </a:p>
        </p:txBody>
      </p:sp>
      <p:sp>
        <p:nvSpPr>
          <p:cNvPr id="10" name="En Ecoener somos conservadores del legado más valioso que tenemos">
            <a:extLst>
              <a:ext uri="{FF2B5EF4-FFF2-40B4-BE49-F238E27FC236}">
                <a16:creationId xmlns:a16="http://schemas.microsoft.com/office/drawing/2014/main" id="{F0DA05F8-B51D-A649-B79B-F156B0B73D23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658809" y="2742656"/>
            <a:ext cx="771604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R: Entonces NO son datos abiertos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Los datos abiertos deben permitir: 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pPr marL="285750" indent="-28575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Ser utilizados por cualquier usuario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pPr marL="285750" indent="-28575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Ser utilizados con cualquier fin (incluidos comerciales)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pPr marL="285750" indent="-28575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Ser compartidos y procesados de cualquier forma con dos condiciones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No desnaturalizar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Atribuir al origen (en el caso de que se exija)</a:t>
            </a:r>
            <a:endParaRPr lang="es-ES" sz="2400" dirty="0">
              <a:latin typeface="Typewriter Elite MT" panose="02070309020205020404" pitchFamily="49" charset="0"/>
              <a:ea typeface="Roboto" panose="02000000000000000000" pitchFamily="2" charset="0"/>
              <a:cs typeface="Heebo" pitchFamily="2" charset="-79"/>
              <a:sym typeface="BasierCircle-Medium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CF6E12B-4C97-46DD-A2CF-5AD362192088}"/>
              </a:ext>
            </a:extLst>
          </p:cNvPr>
          <p:cNvSpPr txBox="1"/>
          <p:nvPr/>
        </p:nvSpPr>
        <p:spPr>
          <a:xfrm>
            <a:off x="597733" y="1165920"/>
            <a:ext cx="6097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latin typeface="CHANEY "/>
                <a:ea typeface="Roboto" panose="02000000000000000000" pitchFamily="2" charset="0"/>
                <a:cs typeface="Heebo" pitchFamily="2" charset="-79"/>
                <a:sym typeface="BasierCircle-Medium"/>
              </a:rPr>
              <a:t>MITO 1:</a:t>
            </a:r>
          </a:p>
        </p:txBody>
      </p:sp>
    </p:spTree>
    <p:extLst>
      <p:ext uri="{BB962C8B-B14F-4D97-AF65-F5344CB8AC3E}">
        <p14:creationId xmlns:p14="http://schemas.microsoft.com/office/powerpoint/2010/main" val="1501136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2" y="1569318"/>
            <a:ext cx="7413391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TODO LO QUE HAY EN INTERNET ES ABIERTO</a:t>
            </a:r>
          </a:p>
        </p:txBody>
      </p:sp>
      <p:sp>
        <p:nvSpPr>
          <p:cNvPr id="10" name="En Ecoener somos conservadores del legado más valioso que tenemos">
            <a:extLst>
              <a:ext uri="{FF2B5EF4-FFF2-40B4-BE49-F238E27FC236}">
                <a16:creationId xmlns:a16="http://schemas.microsoft.com/office/drawing/2014/main" id="{F0DA05F8-B51D-A649-B79B-F156B0B73D23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658809" y="2742656"/>
            <a:ext cx="77160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R: No 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Por defecto todo lo que hay en internet NO es dato abierto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Es necesario que haya una licencia explícita que diga que son abiertos</a:t>
            </a:r>
            <a:endParaRPr lang="es-ES" sz="2400" dirty="0">
              <a:latin typeface="Typewriter Elite MT" panose="02070309020205020404" pitchFamily="49" charset="0"/>
              <a:ea typeface="Roboto" panose="02000000000000000000" pitchFamily="2" charset="0"/>
              <a:cs typeface="Heebo" pitchFamily="2" charset="-79"/>
              <a:sym typeface="BasierCircle-Medium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CF6E12B-4C97-46DD-A2CF-5AD362192088}"/>
              </a:ext>
            </a:extLst>
          </p:cNvPr>
          <p:cNvSpPr txBox="1"/>
          <p:nvPr/>
        </p:nvSpPr>
        <p:spPr>
          <a:xfrm>
            <a:off x="597733" y="1165920"/>
            <a:ext cx="6097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latin typeface="CHANEY "/>
                <a:ea typeface="Roboto" panose="02000000000000000000" pitchFamily="2" charset="0"/>
                <a:cs typeface="Heebo" pitchFamily="2" charset="-79"/>
                <a:sym typeface="BasierCircle-Medium"/>
              </a:rPr>
              <a:t>MITO 2:</a:t>
            </a:r>
          </a:p>
        </p:txBody>
      </p:sp>
      <p:pic>
        <p:nvPicPr>
          <p:cNvPr id="13" name="Imagen 12" descr="Forma&#10;&#10;Descripción generada automáticamente con confianza media">
            <a:extLst>
              <a:ext uri="{FF2B5EF4-FFF2-40B4-BE49-F238E27FC236}">
                <a16:creationId xmlns:a16="http://schemas.microsoft.com/office/drawing/2014/main" id="{EB1A02A6-377D-4864-9E05-99DACA293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132" y="2323475"/>
            <a:ext cx="4126608" cy="453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2" y="1569318"/>
            <a:ext cx="7413391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NO SE PUEDE COBRAR POR LOS DATOS ABIERTOS</a:t>
            </a:r>
          </a:p>
        </p:txBody>
      </p:sp>
      <p:sp>
        <p:nvSpPr>
          <p:cNvPr id="10" name="En Ecoener somos conservadores del legado más valioso que tenemos">
            <a:extLst>
              <a:ext uri="{FF2B5EF4-FFF2-40B4-BE49-F238E27FC236}">
                <a16:creationId xmlns:a16="http://schemas.microsoft.com/office/drawing/2014/main" id="{F0DA05F8-B51D-A649-B79B-F156B0B73D23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658809" y="2742656"/>
            <a:ext cx="77160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R: En la práctica es Cierto…</a:t>
            </a:r>
          </a:p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…Pero se puede cobrar por servicios añadidos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Por ejemplo:</a:t>
            </a:r>
          </a:p>
          <a:p>
            <a:pPr marL="342900" indent="-34290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Alta disponibilidad</a:t>
            </a:r>
          </a:p>
          <a:p>
            <a:pPr marL="342900" indent="-34290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Acceso masivo</a:t>
            </a:r>
          </a:p>
          <a:p>
            <a:pPr marL="342900" indent="-34290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API</a:t>
            </a:r>
          </a:p>
          <a:p>
            <a:pPr marL="342900" indent="-342900">
              <a:buBlip>
                <a:blip r:embed="rId2"/>
              </a:buBlip>
            </a:pPr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Y cualquier procesado, mezcla, agregación, visualización, </a:t>
            </a:r>
            <a:r>
              <a:rPr lang="es-ES" sz="2000" dirty="0" err="1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etc</a:t>
            </a:r>
            <a:endParaRPr lang="es-ES" sz="2400" dirty="0">
              <a:latin typeface="Typewriter Elite MT" panose="02070309020205020404" pitchFamily="49" charset="0"/>
              <a:ea typeface="Roboto" panose="02000000000000000000" pitchFamily="2" charset="0"/>
              <a:cs typeface="Heebo" pitchFamily="2" charset="-79"/>
              <a:sym typeface="BasierCircle-Medium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CF6E12B-4C97-46DD-A2CF-5AD362192088}"/>
              </a:ext>
            </a:extLst>
          </p:cNvPr>
          <p:cNvSpPr txBox="1"/>
          <p:nvPr/>
        </p:nvSpPr>
        <p:spPr>
          <a:xfrm>
            <a:off x="597733" y="1165920"/>
            <a:ext cx="6097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latin typeface="CHANEY "/>
                <a:ea typeface="Roboto" panose="02000000000000000000" pitchFamily="2" charset="0"/>
                <a:cs typeface="Heebo" pitchFamily="2" charset="-79"/>
                <a:sym typeface="BasierCircle-Medium"/>
              </a:rPr>
              <a:t>MITO 3:</a:t>
            </a:r>
          </a:p>
        </p:txBody>
      </p:sp>
    </p:spTree>
    <p:extLst>
      <p:ext uri="{BB962C8B-B14F-4D97-AF65-F5344CB8AC3E}">
        <p14:creationId xmlns:p14="http://schemas.microsoft.com/office/powerpoint/2010/main" val="3175963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s guía la excelencia">
            <a:extLst>
              <a:ext uri="{FF2B5EF4-FFF2-40B4-BE49-F238E27FC236}">
                <a16:creationId xmlns:a16="http://schemas.microsoft.com/office/drawing/2014/main" id="{13E48768-B5BB-EC49-B18F-05DAE7857CE1}"/>
              </a:ext>
            </a:extLst>
          </p:cNvPr>
          <p:cNvSpPr txBox="1"/>
          <p:nvPr/>
        </p:nvSpPr>
        <p:spPr>
          <a:xfrm>
            <a:off x="658812" y="1569318"/>
            <a:ext cx="7413391" cy="1343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r">
              <a:lnSpc>
                <a:spcPct val="70000"/>
              </a:lnSpc>
              <a:defRPr sz="18000" b="0" spc="-719">
                <a:solidFill>
                  <a:srgbClr val="FFFFFF"/>
                </a:solidFill>
                <a:latin typeface="BasierCircle-Medium"/>
                <a:ea typeface="BasierCircle-Medium"/>
                <a:cs typeface="BasierCircle-Medium"/>
                <a:sym typeface="BasierCircle-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spc="0" dirty="0">
                <a:solidFill>
                  <a:srgbClr val="272EE8"/>
                </a:solidFill>
                <a:latin typeface="CHANEY" pitchFamily="2" charset="77"/>
                <a:ea typeface="Roboto" panose="02000000000000000000" pitchFamily="2" charset="0"/>
              </a:rPr>
              <a:t>SÓLO LAS ADMINISTRACIONES PÚBLICAS PUBLICAN DATOS ABIERTOS</a:t>
            </a:r>
          </a:p>
        </p:txBody>
      </p:sp>
      <p:sp>
        <p:nvSpPr>
          <p:cNvPr id="10" name="En Ecoener somos conservadores del legado más valioso que tenemos">
            <a:extLst>
              <a:ext uri="{FF2B5EF4-FFF2-40B4-BE49-F238E27FC236}">
                <a16:creationId xmlns:a16="http://schemas.microsoft.com/office/drawing/2014/main" id="{F0DA05F8-B51D-A649-B79B-F156B0B73D23}"/>
              </a:ext>
            </a:extLst>
          </p:cNvPr>
          <p:cNvSpPr txBox="1"/>
          <p:nvPr/>
        </p:nvSpPr>
        <p:spPr>
          <a:xfrm>
            <a:off x="658812" y="692150"/>
            <a:ext cx="786309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165735" defTabSz="224790">
              <a:defRPr sz="4200" b="0">
                <a:latin typeface="Akzidenz-Grotesk Next Light"/>
                <a:ea typeface="Akzidenz-Grotesk Next Light"/>
                <a:cs typeface="Akzidenz-Grotesk Next Light"/>
                <a:sym typeface="Akzidenz-Grotesk Next Light"/>
              </a:defRPr>
            </a:pPr>
            <a:r>
              <a:rPr lang="es-ES" sz="900" dirty="0">
                <a:latin typeface="Heebo" pitchFamily="2" charset="-79"/>
                <a:ea typeface="Roboto Light" panose="02000000000000000000" pitchFamily="2" charset="0"/>
                <a:cs typeface="Heebo" pitchFamily="2" charset="-79"/>
              </a:rPr>
              <a:t>III JORNADA DE INNOVACIÓN SOBRE DATOS ABIERTOS Y DATOS COMPARTIDOS | NEGOCIOS GENERADOS CON DATOS ABIERTOS | COTEC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C22E4B-BECF-4256-9CA1-3718EF97E60C}"/>
              </a:ext>
            </a:extLst>
          </p:cNvPr>
          <p:cNvSpPr txBox="1"/>
          <p:nvPr/>
        </p:nvSpPr>
        <p:spPr>
          <a:xfrm>
            <a:off x="658809" y="3199856"/>
            <a:ext cx="77160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R: FALSO</a:t>
            </a:r>
          </a:p>
          <a:p>
            <a:endParaRPr lang="es-ES" sz="2000" dirty="0">
              <a:latin typeface="Heebo" pitchFamily="2" charset="-79"/>
              <a:ea typeface="Roboto" panose="02000000000000000000" pitchFamily="2" charset="0"/>
              <a:cs typeface="Heebo" pitchFamily="2" charset="-79"/>
              <a:sym typeface="BasierCircle-Medium"/>
            </a:endParaRPr>
          </a:p>
          <a:p>
            <a:r>
              <a:rPr lang="es-ES" sz="2000" dirty="0">
                <a:latin typeface="Heebo" pitchFamily="2" charset="-79"/>
                <a:ea typeface="Roboto" panose="02000000000000000000" pitchFamily="2" charset="0"/>
                <a:cs typeface="Heebo" pitchFamily="2" charset="-79"/>
                <a:sym typeface="BasierCircle-Medium"/>
              </a:rPr>
              <a:t>Cualquier empresa/entidad puede publicar datos abiertos con sólo poner una licencia abierta a los mismos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CF6E12B-4C97-46DD-A2CF-5AD362192088}"/>
              </a:ext>
            </a:extLst>
          </p:cNvPr>
          <p:cNvSpPr txBox="1"/>
          <p:nvPr/>
        </p:nvSpPr>
        <p:spPr>
          <a:xfrm>
            <a:off x="597733" y="1165920"/>
            <a:ext cx="6097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latin typeface="CHANEY "/>
                <a:ea typeface="Roboto" panose="02000000000000000000" pitchFamily="2" charset="0"/>
                <a:cs typeface="Heebo" pitchFamily="2" charset="-79"/>
                <a:sym typeface="BasierCircle-Medium"/>
              </a:rPr>
              <a:t>MITO 4:</a:t>
            </a:r>
          </a:p>
        </p:txBody>
      </p:sp>
    </p:spTree>
    <p:extLst>
      <p:ext uri="{BB962C8B-B14F-4D97-AF65-F5344CB8AC3E}">
        <p14:creationId xmlns:p14="http://schemas.microsoft.com/office/powerpoint/2010/main" val="6274792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F8C3D7F57A98142B653387FA8878417" ma:contentTypeVersion="13" ma:contentTypeDescription="Crear nuevo documento." ma:contentTypeScope="" ma:versionID="64f04aa16d25cc4fc3c84285837f5916">
  <xsd:schema xmlns:xsd="http://www.w3.org/2001/XMLSchema" xmlns:xs="http://www.w3.org/2001/XMLSchema" xmlns:p="http://schemas.microsoft.com/office/2006/metadata/properties" xmlns:ns2="92013322-f034-4397-ba0a-09070bbd6b1b" xmlns:ns3="34703f70-ae3e-413a-9ae8-252b974962a8" targetNamespace="http://schemas.microsoft.com/office/2006/metadata/properties" ma:root="true" ma:fieldsID="9e6c82040dc51910152b9900d2e62958" ns2:_="" ns3:_="">
    <xsd:import namespace="92013322-f034-4397-ba0a-09070bbd6b1b"/>
    <xsd:import namespace="34703f70-ae3e-413a-9ae8-252b974962a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013322-f034-4397-ba0a-09070bbd6b1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703f70-ae3e-413a-9ae8-252b974962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521024-DE82-4AA6-A241-6D5B81A1452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41E2186-C9E8-4750-BC3A-C7EAF69A05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992F2C-DC86-468C-90AA-7AF7AA5D46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013322-f034-4397-ba0a-09070bbd6b1b"/>
    <ds:schemaRef ds:uri="34703f70-ae3e-413a-9ae8-252b974962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17723</TotalTime>
  <Words>4083</Words>
  <Application>Microsoft Office PowerPoint</Application>
  <PresentationFormat>Panorámica</PresentationFormat>
  <Paragraphs>604</Paragraphs>
  <Slides>45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6" baseType="lpstr">
      <vt:lpstr>CHANEY </vt:lpstr>
      <vt:lpstr>Typewriter Elite MT</vt:lpstr>
      <vt:lpstr>Calibri Light</vt:lpstr>
      <vt:lpstr>CHANEY Extended</vt:lpstr>
      <vt:lpstr>CHANEY</vt:lpstr>
      <vt:lpstr>Heebo</vt:lpstr>
      <vt:lpstr>Arial</vt:lpstr>
      <vt:lpstr>Bahnschrift Condensed</vt:lpstr>
      <vt:lpstr>Calibri</vt:lpstr>
      <vt:lpstr>myriad_pro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corporativa Ecoener</dc:title>
  <dc:subject/>
  <dc:creator>Ecoener</dc:creator>
  <cp:keywords/>
  <dc:description/>
  <cp:lastModifiedBy>Josep Bosch</cp:lastModifiedBy>
  <cp:revision>936</cp:revision>
  <dcterms:created xsi:type="dcterms:W3CDTF">2020-03-19T16:01:15Z</dcterms:created>
  <dcterms:modified xsi:type="dcterms:W3CDTF">2022-01-25T10:50:38Z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0x0101005F8C3D7F57A98142B653387FA8878417</vt:lpwstr>
  </property>
</Properties>
</file>